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7"/>
  </p:notesMasterIdLst>
  <p:sldIdLst>
    <p:sldId id="263" r:id="rId2"/>
    <p:sldId id="410" r:id="rId3"/>
    <p:sldId id="357" r:id="rId4"/>
    <p:sldId id="406" r:id="rId5"/>
    <p:sldId id="458" r:id="rId6"/>
    <p:sldId id="439" r:id="rId7"/>
    <p:sldId id="425" r:id="rId8"/>
    <p:sldId id="441" r:id="rId9"/>
    <p:sldId id="462" r:id="rId10"/>
    <p:sldId id="445" r:id="rId11"/>
    <p:sldId id="463" r:id="rId12"/>
    <p:sldId id="464" r:id="rId13"/>
    <p:sldId id="275" r:id="rId14"/>
    <p:sldId id="259" r:id="rId15"/>
    <p:sldId id="258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00FF"/>
    <a:srgbClr val="000000"/>
    <a:srgbClr val="FDFEF7"/>
    <a:srgbClr val="FF6E01"/>
    <a:srgbClr val="0000FF"/>
    <a:srgbClr val="FFFFFF"/>
    <a:srgbClr val="FBFBFB"/>
    <a:srgbClr val="F2F2F2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5238" autoAdjust="0"/>
  </p:normalViewPr>
  <p:slideViewPr>
    <p:cSldViewPr snapToGrid="0">
      <p:cViewPr varScale="1">
        <p:scale>
          <a:sx n="59" d="100"/>
          <a:sy n="59" d="100"/>
        </p:scale>
        <p:origin x="102" y="1260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2025/11/20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:a16="http://schemas.microsoft.com/office/drawing/2014/main" id="{842EDD5F-00FF-4A68-BF3C-1A0A9624D4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>
            <a:extLst>
              <a:ext uri="{FF2B5EF4-FFF2-40B4-BE49-F238E27FC236}">
                <a16:creationId xmlns:a16="http://schemas.microsoft.com/office/drawing/2014/main" id="{DA991D64-95BE-4BAB-B8A0-4472846660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:a16="http://schemas.microsoft.com/office/drawing/2014/main" id="{57913F85-F51A-448A-8261-D18250BFC9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7574BDB-7449-4CD2-A771-0F53C3726781}" type="slidenum">
              <a:rPr lang="zh-CN" altLang="en-US">
                <a:ea typeface="黑体" panose="02010609060101010101" pitchFamily="49" charset="-122"/>
              </a:rPr>
              <a:pPr/>
              <a:t>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756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5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去奶奶家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4">
            <a:extLst>
              <a:ext uri="{FF2B5EF4-FFF2-40B4-BE49-F238E27FC236}">
                <a16:creationId xmlns:a16="http://schemas.microsoft.com/office/drawing/2014/main" id="{47B31EAE-2163-4DA9-960F-DF4739449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686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553FC4D6-2A34-465D-91EE-42658C59D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133" y="2013425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48×3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51EB14FF-ABB6-4A17-949E-5D2004D3F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1551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144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A1C6FB02-7843-4B03-BC1C-E5A17A05A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738" y="201342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260×3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27584C0C-8F4A-44A6-B1C3-34F67AB31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2122" y="2013425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243×4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6E309102-5BB7-444B-89D7-90248274E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673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972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5A50C16E-4AF6-43BD-ADD2-E9D61AA06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4608" y="201342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209×4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grpSp>
        <p:nvGrpSpPr>
          <p:cNvPr id="4" name="组合 107">
            <a:extLst>
              <a:ext uri="{FF2B5EF4-FFF2-40B4-BE49-F238E27FC236}">
                <a16:creationId xmlns:a16="http://schemas.microsoft.com/office/drawing/2014/main" id="{613CBAD9-B1D6-44A5-8422-2209B16C0928}"/>
              </a:ext>
            </a:extLst>
          </p:cNvPr>
          <p:cNvGrpSpPr>
            <a:grpSpLocks/>
          </p:cNvGrpSpPr>
          <p:nvPr/>
        </p:nvGrpSpPr>
        <p:grpSpPr bwMode="auto">
          <a:xfrm>
            <a:off x="668222" y="3122375"/>
            <a:ext cx="2377016" cy="1513417"/>
            <a:chOff x="87666" y="2211529"/>
            <a:chExt cx="1782384" cy="1136557"/>
          </a:xfrm>
        </p:grpSpPr>
        <p:sp>
          <p:nvSpPr>
            <p:cNvPr id="8" name="TextBox 11">
              <a:extLst>
                <a:ext uri="{FF2B5EF4-FFF2-40B4-BE49-F238E27FC236}">
                  <a16:creationId xmlns:a16="http://schemas.microsoft.com/office/drawing/2014/main" id="{2E436BDA-7D19-43C8-84FA-82EED5654EC1}"/>
                </a:ext>
              </a:extLst>
            </p:cNvPr>
            <p:cNvSpPr txBox="1"/>
            <p:nvPr/>
          </p:nvSpPr>
          <p:spPr>
            <a:xfrm>
              <a:off x="873311" y="2211529"/>
              <a:ext cx="503131" cy="4853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10" name="TextBox 103">
              <a:extLst>
                <a:ext uri="{FF2B5EF4-FFF2-40B4-BE49-F238E27FC236}">
                  <a16:creationId xmlns:a16="http://schemas.microsoft.com/office/drawing/2014/main" id="{C0151912-927D-4376-A9F2-331FA12AB7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666" y="2742452"/>
              <a:ext cx="576140" cy="48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latin typeface="+mn-lt"/>
                </a:rPr>
                <a:t>×</a:t>
              </a:r>
              <a:endParaRPr lang="zh-CN" altLang="en-US" sz="3600" b="1" dirty="0">
                <a:latin typeface="+mn-lt"/>
              </a:endParaRPr>
            </a:p>
          </p:txBody>
        </p:sp>
        <p:sp>
          <p:nvSpPr>
            <p:cNvPr id="11" name="TextBox 104">
              <a:extLst>
                <a:ext uri="{FF2B5EF4-FFF2-40B4-BE49-F238E27FC236}">
                  <a16:creationId xmlns:a16="http://schemas.microsoft.com/office/drawing/2014/main" id="{33100928-23F5-4DEA-BEBE-5F9B48E931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2323" y="2742452"/>
              <a:ext cx="576141" cy="48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latin typeface="+mn-lt"/>
                </a:rPr>
                <a:t>3</a:t>
              </a:r>
              <a:endParaRPr lang="zh-CN" altLang="en-US" sz="3600" b="1" dirty="0">
                <a:latin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8A29ABF0-71D3-4E3F-A795-908442B38889}"/>
                </a:ext>
              </a:extLst>
            </p:cNvPr>
            <p:cNvCxnSpPr/>
            <p:nvPr/>
          </p:nvCxnSpPr>
          <p:spPr>
            <a:xfrm>
              <a:off x="135281" y="3346496"/>
              <a:ext cx="1726834" cy="159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290D9B9-AC69-4817-8BBF-1BF5C81B23D9}"/>
                </a:ext>
              </a:extLst>
            </p:cNvPr>
            <p:cNvSpPr txBox="1"/>
            <p:nvPr/>
          </p:nvSpPr>
          <p:spPr>
            <a:xfrm>
              <a:off x="1365332" y="2211529"/>
              <a:ext cx="504718" cy="4853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8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18" name="TextBox 23">
            <a:extLst>
              <a:ext uri="{FF2B5EF4-FFF2-40B4-BE49-F238E27FC236}">
                <a16:creationId xmlns:a16="http://schemas.microsoft.com/office/drawing/2014/main" id="{551E491D-DC69-4420-964F-8CDA98825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475" y="4656957"/>
            <a:ext cx="15599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1   4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88181F65-C181-43F9-B886-BA32C5165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255" y="465907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0" name="TextBox 27">
            <a:extLst>
              <a:ext uri="{FF2B5EF4-FFF2-40B4-BE49-F238E27FC236}">
                <a16:creationId xmlns:a16="http://schemas.microsoft.com/office/drawing/2014/main" id="{FCF20AD6-1701-4A82-802E-9C80CB9B0722}"/>
              </a:ext>
            </a:extLst>
          </p:cNvPr>
          <p:cNvSpPr txBox="1"/>
          <p:nvPr/>
        </p:nvSpPr>
        <p:spPr>
          <a:xfrm>
            <a:off x="2073689" y="4235739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36">
            <a:extLst>
              <a:ext uri="{FF2B5EF4-FFF2-40B4-BE49-F238E27FC236}">
                <a16:creationId xmlns:a16="http://schemas.microsoft.com/office/drawing/2014/main" id="{19CE8B38-96E2-9127-8DBA-C72713C65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0736" y="4629151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9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2" name="TextBox 37">
            <a:extLst>
              <a:ext uri="{FF2B5EF4-FFF2-40B4-BE49-F238E27FC236}">
                <a16:creationId xmlns:a16="http://schemas.microsoft.com/office/drawing/2014/main" id="{ED446EBD-486A-FB1B-7EA7-DC8205EFF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5553" y="463973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2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3" name="TextBox 38">
            <a:extLst>
              <a:ext uri="{FF2B5EF4-FFF2-40B4-BE49-F238E27FC236}">
                <a16:creationId xmlns:a16="http://schemas.microsoft.com/office/drawing/2014/main" id="{ADBE0831-7865-3C80-89BC-8A10DB44DD71}"/>
              </a:ext>
            </a:extLst>
          </p:cNvPr>
          <p:cNvSpPr txBox="1"/>
          <p:nvPr/>
        </p:nvSpPr>
        <p:spPr>
          <a:xfrm>
            <a:off x="5034103" y="4212167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TextBox 39">
            <a:extLst>
              <a:ext uri="{FF2B5EF4-FFF2-40B4-BE49-F238E27FC236}">
                <a16:creationId xmlns:a16="http://schemas.microsoft.com/office/drawing/2014/main" id="{A9985717-C278-74AE-9D75-5582FDB9E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9020" y="4629151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437EAF4-0691-9079-1D7C-FEAA67B27957}"/>
              </a:ext>
            </a:extLst>
          </p:cNvPr>
          <p:cNvGrpSpPr>
            <a:grpSpLocks/>
          </p:cNvGrpSpPr>
          <p:nvPr/>
        </p:nvGrpSpPr>
        <p:grpSpPr bwMode="auto">
          <a:xfrm>
            <a:off x="3400036" y="3064935"/>
            <a:ext cx="2702984" cy="1562100"/>
            <a:chOff x="6074079" y="2089721"/>
            <a:chExt cx="2027916" cy="1171575"/>
          </a:xfrm>
        </p:grpSpPr>
        <p:grpSp>
          <p:nvGrpSpPr>
            <p:cNvPr id="34" name="组合 108">
              <a:extLst>
                <a:ext uri="{FF2B5EF4-FFF2-40B4-BE49-F238E27FC236}">
                  <a16:creationId xmlns:a16="http://schemas.microsoft.com/office/drawing/2014/main" id="{0B8F9861-D484-8E83-1097-AF7A69A4CD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74079" y="2097659"/>
              <a:ext cx="2027916" cy="1163637"/>
              <a:chOff x="-82605" y="2188733"/>
              <a:chExt cx="2026666" cy="1163132"/>
            </a:xfrm>
          </p:grpSpPr>
          <p:sp>
            <p:nvSpPr>
              <p:cNvPr id="39" name="TextBox 31">
                <a:extLst>
                  <a:ext uri="{FF2B5EF4-FFF2-40B4-BE49-F238E27FC236}">
                    <a16:creationId xmlns:a16="http://schemas.microsoft.com/office/drawing/2014/main" id="{F638CAE8-D146-409D-90EC-0F4622488AF3}"/>
                  </a:ext>
                </a:extLst>
              </p:cNvPr>
              <p:cNvSpPr txBox="1"/>
              <p:nvPr/>
            </p:nvSpPr>
            <p:spPr>
              <a:xfrm>
                <a:off x="810906" y="2188733"/>
                <a:ext cx="639581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4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45" name="TextBox 110">
                <a:extLst>
                  <a:ext uri="{FF2B5EF4-FFF2-40B4-BE49-F238E27FC236}">
                    <a16:creationId xmlns:a16="http://schemas.microsoft.com/office/drawing/2014/main" id="{E6BA08E9-E389-EFE5-2A68-5224E12C0B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2605" y="2742530"/>
                <a:ext cx="576100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×</a:t>
                </a:r>
                <a:endParaRPr lang="zh-CN" altLang="en-US" sz="3600" b="1" dirty="0">
                  <a:latin typeface="+mn-lt"/>
                </a:endParaRPr>
              </a:p>
            </p:txBody>
          </p:sp>
          <p:sp>
            <p:nvSpPr>
              <p:cNvPr id="46" name="TextBox 111">
                <a:extLst>
                  <a:ext uri="{FF2B5EF4-FFF2-40B4-BE49-F238E27FC236}">
                    <a16:creationId xmlns:a16="http://schemas.microsoft.com/office/drawing/2014/main" id="{E38013E1-E114-2AB1-9FE4-289E8C1E70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7021" y="2742530"/>
                <a:ext cx="576099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4</a:t>
                </a:r>
                <a:endParaRPr lang="zh-CN" altLang="en-US" sz="3600" b="1" dirty="0">
                  <a:latin typeface="+mn-lt"/>
                </a:endParaRP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F9CDD2E3-E0BC-DEF7-03DF-385277C160E0}"/>
                  </a:ext>
                </a:extLst>
              </p:cNvPr>
              <p:cNvCxnSpPr/>
              <p:nvPr/>
            </p:nvCxnSpPr>
            <p:spPr>
              <a:xfrm>
                <a:off x="-71495" y="3350279"/>
                <a:ext cx="1869547" cy="1586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35">
                <a:extLst>
                  <a:ext uri="{FF2B5EF4-FFF2-40B4-BE49-F238E27FC236}">
                    <a16:creationId xmlns:a16="http://schemas.microsoft.com/office/drawing/2014/main" id="{8F2DA3BF-7C6E-DE35-C90B-272B2099D035}"/>
                  </a:ext>
                </a:extLst>
              </p:cNvPr>
              <p:cNvSpPr txBox="1"/>
              <p:nvPr/>
            </p:nvSpPr>
            <p:spPr>
              <a:xfrm>
                <a:off x="1302892" y="2188733"/>
                <a:ext cx="641169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3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35" name="TextBox 40">
              <a:extLst>
                <a:ext uri="{FF2B5EF4-FFF2-40B4-BE49-F238E27FC236}">
                  <a16:creationId xmlns:a16="http://schemas.microsoft.com/office/drawing/2014/main" id="{4DA0029D-FF3D-4F99-E41D-70B14EF2D5C6}"/>
                </a:ext>
              </a:extLst>
            </p:cNvPr>
            <p:cNvSpPr txBox="1"/>
            <p:nvPr/>
          </p:nvSpPr>
          <p:spPr bwMode="auto">
            <a:xfrm>
              <a:off x="6477439" y="2089721"/>
              <a:ext cx="639977" cy="484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55" name="TextBox 41">
            <a:extLst>
              <a:ext uri="{FF2B5EF4-FFF2-40B4-BE49-F238E27FC236}">
                <a16:creationId xmlns:a16="http://schemas.microsoft.com/office/drawing/2014/main" id="{5C1C9772-312B-CA4D-474B-1D2D0C8F8BCB}"/>
              </a:ext>
            </a:extLst>
          </p:cNvPr>
          <p:cNvSpPr txBox="1"/>
          <p:nvPr/>
        </p:nvSpPr>
        <p:spPr>
          <a:xfrm>
            <a:off x="4416037" y="4205817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72" name="TextBox 36">
            <a:extLst>
              <a:ext uri="{FF2B5EF4-FFF2-40B4-BE49-F238E27FC236}">
                <a16:creationId xmlns:a16="http://schemas.microsoft.com/office/drawing/2014/main" id="{5DC39095-5153-89F8-2985-61BDD279B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7863" y="4629151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73" name="TextBox 37">
            <a:extLst>
              <a:ext uri="{FF2B5EF4-FFF2-40B4-BE49-F238E27FC236}">
                <a16:creationId xmlns:a16="http://schemas.microsoft.com/office/drawing/2014/main" id="{F09A62FA-2623-C6F5-C09D-994AFD427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2680" y="463973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75" name="TextBox 39">
            <a:extLst>
              <a:ext uri="{FF2B5EF4-FFF2-40B4-BE49-F238E27FC236}">
                <a16:creationId xmlns:a16="http://schemas.microsoft.com/office/drawing/2014/main" id="{DAFE24C5-7DAD-C002-4790-AAF4BEA58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6147" y="4629151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5376" name="组合 15375">
            <a:extLst>
              <a:ext uri="{FF2B5EF4-FFF2-40B4-BE49-F238E27FC236}">
                <a16:creationId xmlns:a16="http://schemas.microsoft.com/office/drawing/2014/main" id="{89AB1968-59C2-8BB8-CA35-B6BC819C7671}"/>
              </a:ext>
            </a:extLst>
          </p:cNvPr>
          <p:cNvGrpSpPr>
            <a:grpSpLocks/>
          </p:cNvGrpSpPr>
          <p:nvPr/>
        </p:nvGrpSpPr>
        <p:grpSpPr bwMode="auto">
          <a:xfrm>
            <a:off x="6217163" y="3064935"/>
            <a:ext cx="2702984" cy="1562100"/>
            <a:chOff x="6074079" y="2089721"/>
            <a:chExt cx="2027916" cy="1171575"/>
          </a:xfrm>
        </p:grpSpPr>
        <p:grpSp>
          <p:nvGrpSpPr>
            <p:cNvPr id="15377" name="组合 108">
              <a:extLst>
                <a:ext uri="{FF2B5EF4-FFF2-40B4-BE49-F238E27FC236}">
                  <a16:creationId xmlns:a16="http://schemas.microsoft.com/office/drawing/2014/main" id="{E754EB9F-07EC-8F0E-56D6-9B2F88547B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74079" y="2097659"/>
              <a:ext cx="2027916" cy="1163637"/>
              <a:chOff x="-82605" y="2188733"/>
              <a:chExt cx="2026666" cy="1163132"/>
            </a:xfrm>
          </p:grpSpPr>
          <p:sp>
            <p:nvSpPr>
              <p:cNvPr id="15379" name="TextBox 31">
                <a:extLst>
                  <a:ext uri="{FF2B5EF4-FFF2-40B4-BE49-F238E27FC236}">
                    <a16:creationId xmlns:a16="http://schemas.microsoft.com/office/drawing/2014/main" id="{99497A8C-6B01-CA57-D8D8-69D4032C17A4}"/>
                  </a:ext>
                </a:extLst>
              </p:cNvPr>
              <p:cNvSpPr txBox="1"/>
              <p:nvPr/>
            </p:nvSpPr>
            <p:spPr>
              <a:xfrm>
                <a:off x="810906" y="2188733"/>
                <a:ext cx="639581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6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15380" name="TextBox 110">
                <a:extLst>
                  <a:ext uri="{FF2B5EF4-FFF2-40B4-BE49-F238E27FC236}">
                    <a16:creationId xmlns:a16="http://schemas.microsoft.com/office/drawing/2014/main" id="{221B57B9-501F-7B2F-CEF3-23E0E7F9BC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2605" y="2742530"/>
                <a:ext cx="576100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×</a:t>
                </a:r>
                <a:endParaRPr lang="zh-CN" altLang="en-US" sz="3600" b="1" dirty="0">
                  <a:latin typeface="+mn-lt"/>
                </a:endParaRPr>
              </a:p>
            </p:txBody>
          </p:sp>
          <p:sp>
            <p:nvSpPr>
              <p:cNvPr id="15381" name="TextBox 111">
                <a:extLst>
                  <a:ext uri="{FF2B5EF4-FFF2-40B4-BE49-F238E27FC236}">
                    <a16:creationId xmlns:a16="http://schemas.microsoft.com/office/drawing/2014/main" id="{31884159-2F13-E88C-5C8E-539F57C7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3488" y="2742530"/>
                <a:ext cx="576099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3</a:t>
                </a:r>
                <a:endParaRPr lang="zh-CN" altLang="en-US" sz="3600" b="1" dirty="0">
                  <a:latin typeface="+mn-lt"/>
                </a:endParaRPr>
              </a:p>
            </p:txBody>
          </p:sp>
          <p:cxnSp>
            <p:nvCxnSpPr>
              <p:cNvPr id="15382" name="直接连接符 15381">
                <a:extLst>
                  <a:ext uri="{FF2B5EF4-FFF2-40B4-BE49-F238E27FC236}">
                    <a16:creationId xmlns:a16="http://schemas.microsoft.com/office/drawing/2014/main" id="{A84A6289-E138-5FE8-348A-0FF59E939A05}"/>
                  </a:ext>
                </a:extLst>
              </p:cNvPr>
              <p:cNvCxnSpPr/>
              <p:nvPr/>
            </p:nvCxnSpPr>
            <p:spPr>
              <a:xfrm>
                <a:off x="-71495" y="3350279"/>
                <a:ext cx="1869547" cy="1586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83" name="TextBox 35">
                <a:extLst>
                  <a:ext uri="{FF2B5EF4-FFF2-40B4-BE49-F238E27FC236}">
                    <a16:creationId xmlns:a16="http://schemas.microsoft.com/office/drawing/2014/main" id="{B8F1A87C-3C90-3714-6867-DD66F61171F5}"/>
                  </a:ext>
                </a:extLst>
              </p:cNvPr>
              <p:cNvSpPr txBox="1"/>
              <p:nvPr/>
            </p:nvSpPr>
            <p:spPr>
              <a:xfrm>
                <a:off x="1302892" y="2188733"/>
                <a:ext cx="641169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0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15378" name="TextBox 40">
              <a:extLst>
                <a:ext uri="{FF2B5EF4-FFF2-40B4-BE49-F238E27FC236}">
                  <a16:creationId xmlns:a16="http://schemas.microsoft.com/office/drawing/2014/main" id="{9DCE64E5-F74A-EAF1-6258-E0FF421F36CD}"/>
                </a:ext>
              </a:extLst>
            </p:cNvPr>
            <p:cNvSpPr txBox="1"/>
            <p:nvPr/>
          </p:nvSpPr>
          <p:spPr bwMode="auto">
            <a:xfrm>
              <a:off x="6477439" y="2089721"/>
              <a:ext cx="639977" cy="484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15384" name="TextBox 41">
            <a:extLst>
              <a:ext uri="{FF2B5EF4-FFF2-40B4-BE49-F238E27FC236}">
                <a16:creationId xmlns:a16="http://schemas.microsoft.com/office/drawing/2014/main" id="{C1D59992-23CF-12C9-5B00-C6F88F5ABCC8}"/>
              </a:ext>
            </a:extLst>
          </p:cNvPr>
          <p:cNvSpPr txBox="1"/>
          <p:nvPr/>
        </p:nvSpPr>
        <p:spPr>
          <a:xfrm>
            <a:off x="7233164" y="4205817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85" name="TextBox 36">
            <a:extLst>
              <a:ext uri="{FF2B5EF4-FFF2-40B4-BE49-F238E27FC236}">
                <a16:creationId xmlns:a16="http://schemas.microsoft.com/office/drawing/2014/main" id="{BDF13555-E138-00B0-8D46-BB1963B40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0134" y="4629151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86" name="TextBox 37">
            <a:extLst>
              <a:ext uri="{FF2B5EF4-FFF2-40B4-BE49-F238E27FC236}">
                <a16:creationId xmlns:a16="http://schemas.microsoft.com/office/drawing/2014/main" id="{1AF40D08-A10C-BDF4-5124-828615A79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4951" y="463973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6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88" name="TextBox 39">
            <a:extLst>
              <a:ext uri="{FF2B5EF4-FFF2-40B4-BE49-F238E27FC236}">
                <a16:creationId xmlns:a16="http://schemas.microsoft.com/office/drawing/2014/main" id="{F05DF799-771B-68C4-D508-75A101B59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8418" y="4629151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5389" name="组合 15388">
            <a:extLst>
              <a:ext uri="{FF2B5EF4-FFF2-40B4-BE49-F238E27FC236}">
                <a16:creationId xmlns:a16="http://schemas.microsoft.com/office/drawing/2014/main" id="{D8E111E5-F013-235A-F218-9F759214016B}"/>
              </a:ext>
            </a:extLst>
          </p:cNvPr>
          <p:cNvGrpSpPr>
            <a:grpSpLocks/>
          </p:cNvGrpSpPr>
          <p:nvPr/>
        </p:nvGrpSpPr>
        <p:grpSpPr bwMode="auto">
          <a:xfrm>
            <a:off x="8809434" y="3064935"/>
            <a:ext cx="2702984" cy="1562100"/>
            <a:chOff x="6074079" y="2089721"/>
            <a:chExt cx="2027916" cy="1171575"/>
          </a:xfrm>
        </p:grpSpPr>
        <p:grpSp>
          <p:nvGrpSpPr>
            <p:cNvPr id="15390" name="组合 108">
              <a:extLst>
                <a:ext uri="{FF2B5EF4-FFF2-40B4-BE49-F238E27FC236}">
                  <a16:creationId xmlns:a16="http://schemas.microsoft.com/office/drawing/2014/main" id="{53363B4C-B90E-7831-A589-F6D81F2F66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74079" y="2097659"/>
              <a:ext cx="2027916" cy="1163637"/>
              <a:chOff x="-82605" y="2188733"/>
              <a:chExt cx="2026666" cy="1163132"/>
            </a:xfrm>
          </p:grpSpPr>
          <p:sp>
            <p:nvSpPr>
              <p:cNvPr id="15392" name="TextBox 31">
                <a:extLst>
                  <a:ext uri="{FF2B5EF4-FFF2-40B4-BE49-F238E27FC236}">
                    <a16:creationId xmlns:a16="http://schemas.microsoft.com/office/drawing/2014/main" id="{87419710-C30C-4C1E-3CDB-D74A23D4FD2C}"/>
                  </a:ext>
                </a:extLst>
              </p:cNvPr>
              <p:cNvSpPr txBox="1"/>
              <p:nvPr/>
            </p:nvSpPr>
            <p:spPr>
              <a:xfrm>
                <a:off x="810906" y="2188733"/>
                <a:ext cx="639581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0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15393" name="TextBox 110">
                <a:extLst>
                  <a:ext uri="{FF2B5EF4-FFF2-40B4-BE49-F238E27FC236}">
                    <a16:creationId xmlns:a16="http://schemas.microsoft.com/office/drawing/2014/main" id="{37B80E57-2570-D5ED-88C7-17C6DF5C80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2605" y="2742530"/>
                <a:ext cx="576100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×</a:t>
                </a:r>
                <a:endParaRPr lang="zh-CN" altLang="en-US" sz="3600" b="1" dirty="0">
                  <a:latin typeface="+mn-lt"/>
                </a:endParaRPr>
              </a:p>
            </p:txBody>
          </p:sp>
          <p:sp>
            <p:nvSpPr>
              <p:cNvPr id="15394" name="TextBox 111">
                <a:extLst>
                  <a:ext uri="{FF2B5EF4-FFF2-40B4-BE49-F238E27FC236}">
                    <a16:creationId xmlns:a16="http://schemas.microsoft.com/office/drawing/2014/main" id="{4F199547-C412-791D-E527-271CCF7D13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7021" y="2742530"/>
                <a:ext cx="576099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4</a:t>
                </a:r>
                <a:endParaRPr lang="zh-CN" altLang="en-US" sz="3600" b="1" dirty="0">
                  <a:latin typeface="+mn-lt"/>
                </a:endParaRPr>
              </a:p>
            </p:txBody>
          </p:sp>
          <p:cxnSp>
            <p:nvCxnSpPr>
              <p:cNvPr id="15395" name="直接连接符 15394">
                <a:extLst>
                  <a:ext uri="{FF2B5EF4-FFF2-40B4-BE49-F238E27FC236}">
                    <a16:creationId xmlns:a16="http://schemas.microsoft.com/office/drawing/2014/main" id="{E496F108-8F51-B4EF-0C38-193C2C7A921D}"/>
                  </a:ext>
                </a:extLst>
              </p:cNvPr>
              <p:cNvCxnSpPr/>
              <p:nvPr/>
            </p:nvCxnSpPr>
            <p:spPr>
              <a:xfrm>
                <a:off x="-71495" y="3350279"/>
                <a:ext cx="1869547" cy="1586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96" name="TextBox 35">
                <a:extLst>
                  <a:ext uri="{FF2B5EF4-FFF2-40B4-BE49-F238E27FC236}">
                    <a16:creationId xmlns:a16="http://schemas.microsoft.com/office/drawing/2014/main" id="{EC708523-B1C8-1724-262F-34F4261BCB9B}"/>
                  </a:ext>
                </a:extLst>
              </p:cNvPr>
              <p:cNvSpPr txBox="1"/>
              <p:nvPr/>
            </p:nvSpPr>
            <p:spPr>
              <a:xfrm>
                <a:off x="1302892" y="2188733"/>
                <a:ext cx="641169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9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15391" name="TextBox 40">
              <a:extLst>
                <a:ext uri="{FF2B5EF4-FFF2-40B4-BE49-F238E27FC236}">
                  <a16:creationId xmlns:a16="http://schemas.microsoft.com/office/drawing/2014/main" id="{C33B2766-618B-8248-FDE7-7EE21DBDE28C}"/>
                </a:ext>
              </a:extLst>
            </p:cNvPr>
            <p:cNvSpPr txBox="1"/>
            <p:nvPr/>
          </p:nvSpPr>
          <p:spPr bwMode="auto">
            <a:xfrm>
              <a:off x="6477439" y="2089721"/>
              <a:ext cx="639977" cy="484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15398" name="TextBox 23">
            <a:extLst>
              <a:ext uri="{FF2B5EF4-FFF2-40B4-BE49-F238E27FC236}">
                <a16:creationId xmlns:a16="http://schemas.microsoft.com/office/drawing/2014/main" id="{C6D5BB75-FD28-E23E-C425-5AA931BE3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4123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780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99" name="TextBox 23">
            <a:extLst>
              <a:ext uri="{FF2B5EF4-FFF2-40B4-BE49-F238E27FC236}">
                <a16:creationId xmlns:a16="http://schemas.microsoft.com/office/drawing/2014/main" id="{9901225B-74E0-9AA4-0C23-73815E14D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0768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836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8" grpId="0"/>
      <p:bldP spid="55" grpId="0"/>
      <p:bldP spid="15372" grpId="0"/>
      <p:bldP spid="15373" grpId="0"/>
      <p:bldP spid="15375" grpId="0"/>
      <p:bldP spid="15384" grpId="0"/>
      <p:bldP spid="15385" grpId="0"/>
      <p:bldP spid="15386" grpId="0"/>
      <p:bldP spid="15388" grpId="0"/>
      <p:bldP spid="15398" grpId="0"/>
      <p:bldP spid="153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>
            <a:extLst>
              <a:ext uri="{FF2B5EF4-FFF2-40B4-BE49-F238E27FC236}">
                <a16:creationId xmlns:a16="http://schemas.microsoft.com/office/drawing/2014/main" id="{50A8DA51-2BBF-44D7-8119-1277E2950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461" y="778934"/>
            <a:ext cx="106313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3</a:t>
            </a:r>
            <a:r>
              <a:rPr lang="en-US" altLang="zh-CN"/>
              <a:t>. </a:t>
            </a:r>
            <a:r>
              <a:rPr lang="zh-CN" altLang="en-US"/>
              <a:t>张叔叔住在北京</a:t>
            </a:r>
            <a:r>
              <a:rPr lang="zh-CN" altLang="en-US" dirty="0"/>
              <a:t>，春节乘火车回青岛老家，途经天津</a:t>
            </a:r>
            <a:r>
              <a:rPr lang="zh-CN" altLang="en-US"/>
              <a:t>、济南等，</a:t>
            </a:r>
            <a:r>
              <a:rPr lang="zh-CN" altLang="en-US" dirty="0"/>
              <a:t>最后到达青岛。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522DF95-4572-312F-B60B-E966944070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44610"/>
              </p:ext>
            </p:extLst>
          </p:nvPr>
        </p:nvGraphicFramePr>
        <p:xfrm>
          <a:off x="4746324" y="2288584"/>
          <a:ext cx="612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00">
                  <a:extLst>
                    <a:ext uri="{9D8B030D-6E8A-4147-A177-3AD203B41FA5}">
                      <a16:colId xmlns:a16="http://schemas.microsoft.com/office/drawing/2014/main" val="4207120107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237137071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北京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122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66600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304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18135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青岛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393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16191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6EE5DFE6-F203-BE86-4C00-EF3B0EB54416}"/>
              </a:ext>
            </a:extLst>
          </p:cNvPr>
          <p:cNvSpPr txBox="1"/>
          <p:nvPr/>
        </p:nvSpPr>
        <p:spPr>
          <a:xfrm>
            <a:off x="4331368" y="4086272"/>
            <a:ext cx="6901314" cy="62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1006475" indent="-1006475" eaLnBrk="1" hangingPunct="1">
              <a:lnSpc>
                <a:spcPct val="120000"/>
              </a:lnSpc>
              <a:defRPr sz="32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）北京到青岛的路程是多少千米？</a:t>
            </a:r>
            <a:endParaRPr lang="en-US" altLang="zh-CN" dirty="0"/>
          </a:p>
        </p:txBody>
      </p:sp>
      <p:sp>
        <p:nvSpPr>
          <p:cNvPr id="7" name="TextBox 24">
            <a:extLst>
              <a:ext uri="{FF2B5EF4-FFF2-40B4-BE49-F238E27FC236}">
                <a16:creationId xmlns:a16="http://schemas.microsoft.com/office/drawing/2014/main" id="{E7072A63-0976-AEEA-243C-EB9A25AC5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8579" y="5193721"/>
            <a:ext cx="83608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122+304+393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819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千米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8AA91BA-C923-FF1D-9007-BB4E04E85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9" y="2130748"/>
            <a:ext cx="3854451" cy="325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72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2C84B-FF50-3E77-CDE3-AAB2F0648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>
            <a:extLst>
              <a:ext uri="{FF2B5EF4-FFF2-40B4-BE49-F238E27FC236}">
                <a16:creationId xmlns:a16="http://schemas.microsoft.com/office/drawing/2014/main" id="{A280711E-F392-C74B-748C-579B8DDCE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9" y="2130748"/>
            <a:ext cx="3854451" cy="325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FFF5DA9-12B7-23CA-A7D1-CEFFBA9941E5}"/>
              </a:ext>
            </a:extLst>
          </p:cNvPr>
          <p:cNvSpPr txBox="1"/>
          <p:nvPr/>
        </p:nvSpPr>
        <p:spPr>
          <a:xfrm>
            <a:off x="4562374" y="3913017"/>
            <a:ext cx="7629626" cy="18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1006475" indent="-1006475" eaLnBrk="1" hangingPunct="1">
              <a:lnSpc>
                <a:spcPct val="120000"/>
              </a:lnSpc>
              <a:defRPr sz="32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）火车从北京出发，平均每小时行驶152千米，3小时大约行驶到什么位置？在图中标出来。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3A0D753-3FEE-0074-4047-CB4E87D8D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685735"/>
              </p:ext>
            </p:extLst>
          </p:nvPr>
        </p:nvGraphicFramePr>
        <p:xfrm>
          <a:off x="4746324" y="2288584"/>
          <a:ext cx="612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00">
                  <a:extLst>
                    <a:ext uri="{9D8B030D-6E8A-4147-A177-3AD203B41FA5}">
                      <a16:colId xmlns:a16="http://schemas.microsoft.com/office/drawing/2014/main" val="4207120107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237137071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北京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122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66600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304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18135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青岛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393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916191"/>
                  </a:ext>
                </a:extLst>
              </a:tr>
            </a:tbl>
          </a:graphicData>
        </a:graphic>
      </p:graphicFrame>
      <p:sp>
        <p:nvSpPr>
          <p:cNvPr id="5" name="TextBox 24">
            <a:extLst>
              <a:ext uri="{FF2B5EF4-FFF2-40B4-BE49-F238E27FC236}">
                <a16:creationId xmlns:a16="http://schemas.microsoft.com/office/drawing/2014/main" id="{0167D4DB-AF65-4F41-BFC7-F10826FEF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660" y="5806776"/>
            <a:ext cx="4706752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152×3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456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千米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4">
            <a:extLst>
              <a:ext uri="{FF2B5EF4-FFF2-40B4-BE49-F238E27FC236}">
                <a16:creationId xmlns:a16="http://schemas.microsoft.com/office/drawing/2014/main" id="{A53EEC61-B38F-2CDC-FBF8-7534A10A3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8905" y="5806776"/>
            <a:ext cx="5659655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456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122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304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千米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星形: 五角 7">
            <a:extLst>
              <a:ext uri="{FF2B5EF4-FFF2-40B4-BE49-F238E27FC236}">
                <a16:creationId xmlns:a16="http://schemas.microsoft.com/office/drawing/2014/main" id="{E0110B9E-BCD3-48CB-AB3A-020BE7285751}"/>
              </a:ext>
            </a:extLst>
          </p:cNvPr>
          <p:cNvSpPr/>
          <p:nvPr/>
        </p:nvSpPr>
        <p:spPr>
          <a:xfrm>
            <a:off x="1664358" y="4781559"/>
            <a:ext cx="167217" cy="167217"/>
          </a:xfrm>
          <a:prstGeom prst="star5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C5558D47-CC0D-429C-B904-790E712D6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461" y="778934"/>
            <a:ext cx="106313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3</a:t>
            </a:r>
            <a:r>
              <a:rPr lang="en-US" altLang="zh-CN"/>
              <a:t>. </a:t>
            </a:r>
            <a:r>
              <a:rPr lang="zh-CN" altLang="en-US"/>
              <a:t>张叔叔住在北京</a:t>
            </a:r>
            <a:r>
              <a:rPr lang="zh-CN" altLang="en-US" dirty="0"/>
              <a:t>，春节乘火车回青岛老家，途经天津</a:t>
            </a:r>
            <a:r>
              <a:rPr lang="zh-CN" altLang="en-US"/>
              <a:t>、济南等，</a:t>
            </a:r>
            <a:r>
              <a:rPr lang="zh-CN" altLang="en-US" dirty="0"/>
              <a:t>最后到达青岛。</a:t>
            </a:r>
          </a:p>
        </p:txBody>
      </p:sp>
    </p:spTree>
    <p:extLst>
      <p:ext uri="{BB962C8B-B14F-4D97-AF65-F5344CB8AC3E}">
        <p14:creationId xmlns:p14="http://schemas.microsoft.com/office/powerpoint/2010/main" val="154470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B8506D-25B4-4F63-87EC-48BE49390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270" y="1356311"/>
            <a:ext cx="4455393" cy="45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线段图能直观地表示题目的信息，能有效地帮助分析题意，厘清数量关系。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画图时，要结合实际情况，运用合适的线段长度表示相关信息。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B80DD5-8914-5F49-4C38-6F0708E39C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558" y="1357707"/>
            <a:ext cx="5537868" cy="31993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CA0C451-B32E-54AC-7122-609326722A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995" y="4805946"/>
            <a:ext cx="5687658" cy="1596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677D6D22-CF1D-BEC2-D7CE-E276238B9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28" y="1285875"/>
            <a:ext cx="8931667" cy="5159955"/>
          </a:xfrm>
          <a:prstGeom prst="rect">
            <a:avLst/>
          </a:prstGeom>
        </p:spPr>
      </p:pic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E734CE47-8A1E-DB32-2CCB-3CEE0222EFF7}"/>
              </a:ext>
            </a:extLst>
          </p:cNvPr>
          <p:cNvSpPr/>
          <p:nvPr/>
        </p:nvSpPr>
        <p:spPr>
          <a:xfrm>
            <a:off x="8768615" y="3128205"/>
            <a:ext cx="3041583" cy="3234089"/>
          </a:xfrm>
          <a:prstGeom prst="roundRect">
            <a:avLst>
              <a:gd name="adj" fmla="val 5908"/>
            </a:avLst>
          </a:prstGeom>
          <a:solidFill>
            <a:srgbClr val="FFFFFF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FC83D6-3556-82FB-DE06-75148A74D4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20" y="1479799"/>
            <a:ext cx="8486831" cy="500338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094068-5E02-A676-0BD3-D840103B0AA0}"/>
              </a:ext>
            </a:extLst>
          </p:cNvPr>
          <p:cNvSpPr txBox="1"/>
          <p:nvPr/>
        </p:nvSpPr>
        <p:spPr>
          <a:xfrm>
            <a:off x="9287653" y="3363080"/>
            <a:ext cx="2510286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淘气去奶奶家，需要先乘</a:t>
            </a:r>
            <a:r>
              <a:rPr lang="zh-CN" altLang="en-US" sz="2800" b="1" dirty="0">
                <a:solidFill>
                  <a:srgbClr val="FF6E01"/>
                </a:solidFill>
              </a:rPr>
              <a:t>4小时</a:t>
            </a:r>
            <a:r>
              <a:rPr lang="zh-CN" altLang="en-US" sz="2800" dirty="0"/>
              <a:t>的</a:t>
            </a:r>
            <a:r>
              <a:rPr lang="zh-CN" altLang="en-US" sz="2800" b="1" dirty="0">
                <a:solidFill>
                  <a:srgbClr val="FF6E01"/>
                </a:solidFill>
              </a:rPr>
              <a:t>火车</a:t>
            </a:r>
            <a:r>
              <a:rPr lang="zh-CN" altLang="en-US" sz="2800" dirty="0"/>
              <a:t>，在新站换车，再乘</a:t>
            </a:r>
            <a:r>
              <a:rPr lang="zh-CN" altLang="en-US" sz="2800" b="1" dirty="0">
                <a:solidFill>
                  <a:srgbClr val="FF6E01"/>
                </a:solidFill>
              </a:rPr>
              <a:t>2 小时</a:t>
            </a:r>
            <a:r>
              <a:rPr lang="zh-CN" altLang="en-US" sz="2800" dirty="0"/>
              <a:t>的</a:t>
            </a:r>
            <a:r>
              <a:rPr lang="zh-CN" altLang="en-US" sz="2800" b="1" dirty="0">
                <a:solidFill>
                  <a:srgbClr val="FF6E01"/>
                </a:solidFill>
              </a:rPr>
              <a:t>汽车</a:t>
            </a:r>
            <a:r>
              <a:rPr lang="zh-CN" altLang="en-US" sz="2800" dirty="0"/>
              <a:t>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0A4453C-3A3B-816F-38C7-CF083E93FAB2}"/>
              </a:ext>
            </a:extLst>
          </p:cNvPr>
          <p:cNvGrpSpPr/>
          <p:nvPr/>
        </p:nvGrpSpPr>
        <p:grpSpPr>
          <a:xfrm>
            <a:off x="2067570" y="1412782"/>
            <a:ext cx="1756702" cy="639768"/>
            <a:chOff x="2067570" y="1268407"/>
            <a:chExt cx="1756702" cy="63976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7500713-88F5-7264-B52E-AAABE6B40395}"/>
                </a:ext>
              </a:extLst>
            </p:cNvPr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3A7836D-015E-2B36-3A5B-0A12BE263D65}"/>
                </a:ext>
              </a:extLst>
            </p:cNvPr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淘气家</a:t>
              </a:r>
            </a:p>
          </p:txBody>
        </p:sp>
      </p:grpSp>
      <p:sp>
        <p:nvSpPr>
          <p:cNvPr id="13" name="任意多边形 16">
            <a:extLst>
              <a:ext uri="{FF2B5EF4-FFF2-40B4-BE49-F238E27FC236}">
                <a16:creationId xmlns:a16="http://schemas.microsoft.com/office/drawing/2014/main" id="{CA6499BB-C163-98BD-E7B5-80F4C43264E9}"/>
              </a:ext>
            </a:extLst>
          </p:cNvPr>
          <p:cNvSpPr/>
          <p:nvPr/>
        </p:nvSpPr>
        <p:spPr>
          <a:xfrm>
            <a:off x="1903964" y="1400572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5C144D9-E830-08AB-23D6-292FB84F3733}"/>
              </a:ext>
            </a:extLst>
          </p:cNvPr>
          <p:cNvGrpSpPr/>
          <p:nvPr/>
        </p:nvGrpSpPr>
        <p:grpSpPr>
          <a:xfrm>
            <a:off x="2028825" y="4125825"/>
            <a:ext cx="3714750" cy="723900"/>
            <a:chOff x="2028825" y="3981450"/>
            <a:chExt cx="3714750" cy="723900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5A471E4-E9FA-1438-F73B-C152875B3DDD}"/>
                </a:ext>
              </a:extLst>
            </p:cNvPr>
            <p:cNvSpPr/>
            <p:nvPr/>
          </p:nvSpPr>
          <p:spPr>
            <a:xfrm>
              <a:off x="2028825" y="3981450"/>
              <a:ext cx="3714750" cy="723900"/>
            </a:xfrm>
            <a:prstGeom prst="roundRect">
              <a:avLst/>
            </a:prstGeom>
            <a:solidFill>
              <a:srgbClr val="FBFBFB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1272BB0-EC87-D2F6-D49F-45F39C13C752}"/>
                </a:ext>
              </a:extLst>
            </p:cNvPr>
            <p:cNvSpPr txBox="1"/>
            <p:nvPr/>
          </p:nvSpPr>
          <p:spPr>
            <a:xfrm>
              <a:off x="2190750" y="4112568"/>
              <a:ext cx="3390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火车每小时行 115 千米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CC5B73F-A7EC-F745-7813-48E0B2BF748E}"/>
              </a:ext>
            </a:extLst>
          </p:cNvPr>
          <p:cNvGrpSpPr/>
          <p:nvPr/>
        </p:nvGrpSpPr>
        <p:grpSpPr>
          <a:xfrm>
            <a:off x="6997161" y="4155982"/>
            <a:ext cx="1483648" cy="639768"/>
            <a:chOff x="2067570" y="1268407"/>
            <a:chExt cx="1756702" cy="63976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7236CC-5129-F537-6EE6-10179740E2D2}"/>
                </a:ext>
              </a:extLst>
            </p:cNvPr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20B80CB-BE11-7053-1093-C35F545C71C3}"/>
                </a:ext>
              </a:extLst>
            </p:cNvPr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新站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00383A0-7707-C8DF-CE6B-C02F9FCC7BB0}"/>
              </a:ext>
            </a:extLst>
          </p:cNvPr>
          <p:cNvGrpSpPr/>
          <p:nvPr/>
        </p:nvGrpSpPr>
        <p:grpSpPr>
          <a:xfrm>
            <a:off x="6194807" y="5040225"/>
            <a:ext cx="2597500" cy="723900"/>
            <a:chOff x="2587450" y="3981450"/>
            <a:chExt cx="2597500" cy="723900"/>
          </a:xfrm>
        </p:grpSpPr>
        <p:sp>
          <p:nvSpPr>
            <p:cNvPr id="37" name="对话气泡: 圆角矩形 36">
              <a:extLst>
                <a:ext uri="{FF2B5EF4-FFF2-40B4-BE49-F238E27FC236}">
                  <a16:creationId xmlns:a16="http://schemas.microsoft.com/office/drawing/2014/main" id="{7DC16964-6F3B-75AA-1438-06133432D02B}"/>
                </a:ext>
              </a:extLst>
            </p:cNvPr>
            <p:cNvSpPr/>
            <p:nvPr/>
          </p:nvSpPr>
          <p:spPr>
            <a:xfrm>
              <a:off x="2587450" y="3981450"/>
              <a:ext cx="2597500" cy="723900"/>
            </a:xfrm>
            <a:prstGeom prst="wedgeRoundRectCallout">
              <a:avLst>
                <a:gd name="adj1" fmla="val -9228"/>
                <a:gd name="adj2" fmla="val -83249"/>
                <a:gd name="adj3" fmla="val 16667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2885D7A-226C-6F38-7186-CF37583E20E4}"/>
                </a:ext>
              </a:extLst>
            </p:cNvPr>
            <p:cNvSpPr txBox="1"/>
            <p:nvPr/>
          </p:nvSpPr>
          <p:spPr>
            <a:xfrm>
              <a:off x="2647740" y="4112568"/>
              <a:ext cx="24769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淘气在新站换车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0785D03-DD68-542A-DFF4-593AB2A9B26C}"/>
              </a:ext>
            </a:extLst>
          </p:cNvPr>
          <p:cNvGrpSpPr/>
          <p:nvPr/>
        </p:nvGrpSpPr>
        <p:grpSpPr>
          <a:xfrm>
            <a:off x="4292866" y="2364402"/>
            <a:ext cx="3549015" cy="723900"/>
            <a:chOff x="2028825" y="3981450"/>
            <a:chExt cx="3714750" cy="723900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CD83CB5-EDA2-D8AC-C385-1AACBC006BFD}"/>
                </a:ext>
              </a:extLst>
            </p:cNvPr>
            <p:cNvSpPr/>
            <p:nvPr/>
          </p:nvSpPr>
          <p:spPr>
            <a:xfrm>
              <a:off x="2028825" y="3981450"/>
              <a:ext cx="3714750" cy="723900"/>
            </a:xfrm>
            <a:prstGeom prst="roundRect">
              <a:avLst/>
            </a:prstGeom>
            <a:solidFill>
              <a:srgbClr val="FBFBFB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308E41F-D8D8-6848-BA64-E4A6CCA41B8B}"/>
                </a:ext>
              </a:extLst>
            </p:cNvPr>
            <p:cNvSpPr txBox="1"/>
            <p:nvPr/>
          </p:nvSpPr>
          <p:spPr>
            <a:xfrm>
              <a:off x="2190750" y="4112568"/>
              <a:ext cx="3390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汽车每小时行</a:t>
              </a:r>
              <a:r>
                <a:rPr lang="en-US" altLang="zh-CN" sz="2400" b="1" dirty="0"/>
                <a:t>45 </a:t>
              </a:r>
              <a:r>
                <a:rPr lang="zh-CN" altLang="en-US" sz="2400" b="1" dirty="0"/>
                <a:t>千米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ADEC6DD-AE82-717E-7A87-D0603A7CDF37}"/>
              </a:ext>
            </a:extLst>
          </p:cNvPr>
          <p:cNvGrpSpPr/>
          <p:nvPr/>
        </p:nvGrpSpPr>
        <p:grpSpPr>
          <a:xfrm>
            <a:off x="8304741" y="2423435"/>
            <a:ext cx="1756702" cy="639768"/>
            <a:chOff x="2067570" y="1268407"/>
            <a:chExt cx="1756702" cy="63976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07A5C3B5-064E-B086-44ED-02F43D23B832}"/>
                </a:ext>
              </a:extLst>
            </p:cNvPr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88FCED4-0B54-1648-2A44-9AF65078BFF6}"/>
                </a:ext>
              </a:extLst>
            </p:cNvPr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奶奶家</a:t>
              </a:r>
            </a:p>
          </p:txBody>
        </p:sp>
      </p:grpSp>
      <p:sp>
        <p:nvSpPr>
          <p:cNvPr id="45" name="任意多边形 16">
            <a:extLst>
              <a:ext uri="{FF2B5EF4-FFF2-40B4-BE49-F238E27FC236}">
                <a16:creationId xmlns:a16="http://schemas.microsoft.com/office/drawing/2014/main" id="{32F837BA-DA2F-EC16-9C7C-B59F40B11FA8}"/>
              </a:ext>
            </a:extLst>
          </p:cNvPr>
          <p:cNvSpPr/>
          <p:nvPr/>
        </p:nvSpPr>
        <p:spPr>
          <a:xfrm>
            <a:off x="8699400" y="1891460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057A1B8-C94E-4E9C-B680-272248269682}"/>
              </a:ext>
            </a:extLst>
          </p:cNvPr>
          <p:cNvSpPr/>
          <p:nvPr/>
        </p:nvSpPr>
        <p:spPr>
          <a:xfrm>
            <a:off x="1406267" y="1980661"/>
            <a:ext cx="6270743" cy="4102501"/>
          </a:xfrm>
          <a:custGeom>
            <a:avLst/>
            <a:gdLst>
              <a:gd name="connsiteX0" fmla="*/ 416519 w 3829814"/>
              <a:gd name="connsiteY0" fmla="*/ 0 h 2505875"/>
              <a:gd name="connsiteX1" fmla="*/ 1240177 w 3829814"/>
              <a:gd name="connsiteY1" fmla="*/ 69802 h 2505875"/>
              <a:gd name="connsiteX2" fmla="*/ 1470522 w 3829814"/>
              <a:gd name="connsiteY2" fmla="*/ 188464 h 2505875"/>
              <a:gd name="connsiteX3" fmla="*/ 1421661 w 3829814"/>
              <a:gd name="connsiteY3" fmla="*/ 467671 h 2505875"/>
              <a:gd name="connsiteX4" fmla="*/ 1282058 w 3829814"/>
              <a:gd name="connsiteY4" fmla="*/ 732916 h 2505875"/>
              <a:gd name="connsiteX5" fmla="*/ 674785 w 3829814"/>
              <a:gd name="connsiteY5" fmla="*/ 767817 h 2505875"/>
              <a:gd name="connsiteX6" fmla="*/ 458400 w 3829814"/>
              <a:gd name="connsiteY6" fmla="*/ 858559 h 2505875"/>
              <a:gd name="connsiteX7" fmla="*/ 269936 w 3829814"/>
              <a:gd name="connsiteY7" fmla="*/ 1067964 h 2505875"/>
              <a:gd name="connsiteX8" fmla="*/ 179194 w 3829814"/>
              <a:gd name="connsiteY8" fmla="*/ 1591475 h 2505875"/>
              <a:gd name="connsiteX9" fmla="*/ 46571 w 3829814"/>
              <a:gd name="connsiteY9" fmla="*/ 1849741 h 2505875"/>
              <a:gd name="connsiteX10" fmla="*/ 4690 w 3829814"/>
              <a:gd name="connsiteY10" fmla="*/ 2094046 h 2505875"/>
              <a:gd name="connsiteX11" fmla="*/ 144293 w 3829814"/>
              <a:gd name="connsiteY11" fmla="*/ 2275530 h 2505875"/>
              <a:gd name="connsiteX12" fmla="*/ 730626 w 3829814"/>
              <a:gd name="connsiteY12" fmla="*/ 2366272 h 2505875"/>
              <a:gd name="connsiteX13" fmla="*/ 1463542 w 3829814"/>
              <a:gd name="connsiteY13" fmla="*/ 2443054 h 2505875"/>
              <a:gd name="connsiteX14" fmla="*/ 1707847 w 3829814"/>
              <a:gd name="connsiteY14" fmla="*/ 2505875 h 2505875"/>
              <a:gd name="connsiteX15" fmla="*/ 1959133 w 3829814"/>
              <a:gd name="connsiteY15" fmla="*/ 2484935 h 2505875"/>
              <a:gd name="connsiteX16" fmla="*/ 2182498 w 3829814"/>
              <a:gd name="connsiteY16" fmla="*/ 2296471 h 2505875"/>
              <a:gd name="connsiteX17" fmla="*/ 2636207 w 3829814"/>
              <a:gd name="connsiteY17" fmla="*/ 2073106 h 2505875"/>
              <a:gd name="connsiteX18" fmla="*/ 2768830 w 3829814"/>
              <a:gd name="connsiteY18" fmla="*/ 1870681 h 2505875"/>
              <a:gd name="connsiteX19" fmla="*/ 2768830 w 3829814"/>
              <a:gd name="connsiteY19" fmla="*/ 1689197 h 2505875"/>
              <a:gd name="connsiteX20" fmla="*/ 2845612 w 3829814"/>
              <a:gd name="connsiteY20" fmla="*/ 1577515 h 2505875"/>
              <a:gd name="connsiteX21" fmla="*/ 3013136 w 3829814"/>
              <a:gd name="connsiteY21" fmla="*/ 1403011 h 2505875"/>
              <a:gd name="connsiteX22" fmla="*/ 3424965 w 3829814"/>
              <a:gd name="connsiteY22" fmla="*/ 1298309 h 2505875"/>
              <a:gd name="connsiteX23" fmla="*/ 3829814 w 3829814"/>
              <a:gd name="connsiteY23" fmla="*/ 1235487 h 25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9814" h="2505875">
                <a:moveTo>
                  <a:pt x="416519" y="0"/>
                </a:moveTo>
                <a:cubicBezTo>
                  <a:pt x="740514" y="19195"/>
                  <a:pt x="1064510" y="38391"/>
                  <a:pt x="1240177" y="69802"/>
                </a:cubicBezTo>
                <a:cubicBezTo>
                  <a:pt x="1415844" y="101213"/>
                  <a:pt x="1440275" y="122153"/>
                  <a:pt x="1470522" y="188464"/>
                </a:cubicBezTo>
                <a:cubicBezTo>
                  <a:pt x="1500769" y="254775"/>
                  <a:pt x="1453072" y="376929"/>
                  <a:pt x="1421661" y="467671"/>
                </a:cubicBezTo>
                <a:cubicBezTo>
                  <a:pt x="1390250" y="558413"/>
                  <a:pt x="1406537" y="682892"/>
                  <a:pt x="1282058" y="732916"/>
                </a:cubicBezTo>
                <a:cubicBezTo>
                  <a:pt x="1157579" y="782940"/>
                  <a:pt x="812061" y="746877"/>
                  <a:pt x="674785" y="767817"/>
                </a:cubicBezTo>
                <a:cubicBezTo>
                  <a:pt x="537509" y="788757"/>
                  <a:pt x="525875" y="808535"/>
                  <a:pt x="458400" y="858559"/>
                </a:cubicBezTo>
                <a:cubicBezTo>
                  <a:pt x="390925" y="908583"/>
                  <a:pt x="316470" y="945811"/>
                  <a:pt x="269936" y="1067964"/>
                </a:cubicBezTo>
                <a:cubicBezTo>
                  <a:pt x="223402" y="1190117"/>
                  <a:pt x="216421" y="1461179"/>
                  <a:pt x="179194" y="1591475"/>
                </a:cubicBezTo>
                <a:cubicBezTo>
                  <a:pt x="141967" y="1721771"/>
                  <a:pt x="75655" y="1765979"/>
                  <a:pt x="46571" y="1849741"/>
                </a:cubicBezTo>
                <a:cubicBezTo>
                  <a:pt x="17487" y="1933503"/>
                  <a:pt x="-11597" y="2023081"/>
                  <a:pt x="4690" y="2094046"/>
                </a:cubicBezTo>
                <a:cubicBezTo>
                  <a:pt x="20977" y="2165011"/>
                  <a:pt x="23304" y="2230159"/>
                  <a:pt x="144293" y="2275530"/>
                </a:cubicBezTo>
                <a:cubicBezTo>
                  <a:pt x="265282" y="2320901"/>
                  <a:pt x="510751" y="2338351"/>
                  <a:pt x="730626" y="2366272"/>
                </a:cubicBezTo>
                <a:cubicBezTo>
                  <a:pt x="950501" y="2394193"/>
                  <a:pt x="1300672" y="2419787"/>
                  <a:pt x="1463542" y="2443054"/>
                </a:cubicBezTo>
                <a:cubicBezTo>
                  <a:pt x="1626412" y="2466321"/>
                  <a:pt x="1625249" y="2498895"/>
                  <a:pt x="1707847" y="2505875"/>
                </a:cubicBezTo>
                <a:lnTo>
                  <a:pt x="1959133" y="2484935"/>
                </a:lnTo>
                <a:cubicBezTo>
                  <a:pt x="2038242" y="2450034"/>
                  <a:pt x="2069652" y="2365109"/>
                  <a:pt x="2182498" y="2296471"/>
                </a:cubicBezTo>
                <a:cubicBezTo>
                  <a:pt x="2295344" y="2227833"/>
                  <a:pt x="2538485" y="2144071"/>
                  <a:pt x="2636207" y="2073106"/>
                </a:cubicBezTo>
                <a:cubicBezTo>
                  <a:pt x="2733929" y="2002141"/>
                  <a:pt x="2746726" y="1934666"/>
                  <a:pt x="2768830" y="1870681"/>
                </a:cubicBezTo>
                <a:cubicBezTo>
                  <a:pt x="2790934" y="1806696"/>
                  <a:pt x="2756033" y="1738058"/>
                  <a:pt x="2768830" y="1689197"/>
                </a:cubicBezTo>
                <a:cubicBezTo>
                  <a:pt x="2781627" y="1640336"/>
                  <a:pt x="2804894" y="1625213"/>
                  <a:pt x="2845612" y="1577515"/>
                </a:cubicBezTo>
                <a:cubicBezTo>
                  <a:pt x="2886330" y="1529817"/>
                  <a:pt x="2916577" y="1449545"/>
                  <a:pt x="3013136" y="1403011"/>
                </a:cubicBezTo>
                <a:cubicBezTo>
                  <a:pt x="3109695" y="1356477"/>
                  <a:pt x="3288852" y="1326230"/>
                  <a:pt x="3424965" y="1298309"/>
                </a:cubicBezTo>
                <a:cubicBezTo>
                  <a:pt x="3561078" y="1270388"/>
                  <a:pt x="3695446" y="1252937"/>
                  <a:pt x="3829814" y="1235487"/>
                </a:cubicBezTo>
              </a:path>
            </a:pathLst>
          </a:cu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16">
            <a:extLst>
              <a:ext uri="{FF2B5EF4-FFF2-40B4-BE49-F238E27FC236}">
                <a16:creationId xmlns:a16="http://schemas.microsoft.com/office/drawing/2014/main" id="{DCF2164B-8EFC-9428-A7EA-63177D8FF50D}"/>
              </a:ext>
            </a:extLst>
          </p:cNvPr>
          <p:cNvSpPr/>
          <p:nvPr/>
        </p:nvSpPr>
        <p:spPr>
          <a:xfrm>
            <a:off x="7510944" y="3601161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56D8280-C166-D790-1204-C7682F60B7F9}"/>
              </a:ext>
            </a:extLst>
          </p:cNvPr>
          <p:cNvSpPr txBox="1"/>
          <p:nvPr/>
        </p:nvSpPr>
        <p:spPr>
          <a:xfrm>
            <a:off x="2985436" y="4736603"/>
            <a:ext cx="1875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B84288C-4D1C-9679-ED58-6D11B587F519}"/>
              </a:ext>
            </a:extLst>
          </p:cNvPr>
          <p:cNvSpPr txBox="1"/>
          <p:nvPr/>
        </p:nvSpPr>
        <p:spPr>
          <a:xfrm>
            <a:off x="5112619" y="2936679"/>
            <a:ext cx="1875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</a:p>
        </p:txBody>
      </p:sp>
      <p:sp>
        <p:nvSpPr>
          <p:cNvPr id="51" name="对话气泡: 圆角矩形 10">
            <a:extLst>
              <a:ext uri="{FF2B5EF4-FFF2-40B4-BE49-F238E27FC236}">
                <a16:creationId xmlns:a16="http://schemas.microsoft.com/office/drawing/2014/main" id="{03002512-7C5E-9727-2FCC-81B874FCC58D}"/>
              </a:ext>
            </a:extLst>
          </p:cNvPr>
          <p:cNvSpPr/>
          <p:nvPr/>
        </p:nvSpPr>
        <p:spPr>
          <a:xfrm>
            <a:off x="3809197" y="405315"/>
            <a:ext cx="6112043" cy="1019225"/>
          </a:xfrm>
          <a:prstGeom prst="wedgeRoundRectCallout">
            <a:avLst>
              <a:gd name="adj1" fmla="val 54084"/>
              <a:gd name="adj2" fmla="val 3299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请画图表示题目的意思，然后在班内进行分享，看看谁能表达的最清晰。</a:t>
            </a:r>
          </a:p>
        </p:txBody>
      </p:sp>
      <p:pic>
        <p:nvPicPr>
          <p:cNvPr id="52" name="图片 51" descr="E:\本地\1.日常\状元成才路人物图\公司画图\101.png101">
            <a:extLst>
              <a:ext uri="{FF2B5EF4-FFF2-40B4-BE49-F238E27FC236}">
                <a16:creationId xmlns:a16="http://schemas.microsoft.com/office/drawing/2014/main" id="{50EBB4C0-3E17-1B32-1EA9-94F6F4D530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/>
        </p:blipFill>
        <p:spPr bwMode="auto">
          <a:xfrm>
            <a:off x="10351602" y="840347"/>
            <a:ext cx="1026102" cy="1026102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0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5" grpId="0" bldLvl="0" animBg="1"/>
      <p:bldP spid="26" grpId="0" bldLvl="0" animBg="1"/>
      <p:bldP spid="49" grpId="0"/>
      <p:bldP spid="50" grpId="0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16A2F05-4D97-6E0D-84C4-AB86EA3AD59C}"/>
              </a:ext>
            </a:extLst>
          </p:cNvPr>
          <p:cNvGrpSpPr/>
          <p:nvPr/>
        </p:nvGrpSpPr>
        <p:grpSpPr>
          <a:xfrm>
            <a:off x="1093540" y="1193465"/>
            <a:ext cx="6115685" cy="1503045"/>
            <a:chOff x="1087" y="7148"/>
            <a:chExt cx="9631" cy="2367"/>
          </a:xfrm>
        </p:grpSpPr>
        <p:sp>
          <p:nvSpPr>
            <p:cNvPr id="41" name="标题 1">
              <a:extLst>
                <a:ext uri="{FF2B5EF4-FFF2-40B4-BE49-F238E27FC236}">
                  <a16:creationId xmlns:a16="http://schemas.microsoft.com/office/drawing/2014/main" id="{93E20082-484E-E2DF-C9E1-45E94AF67671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148"/>
              <a:ext cx="8829" cy="2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位同学通过画图表示题目的意思，你能看懂吗？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6CF6A21-8330-8F0B-FA69-3DAE26B3839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4D713A8-91E3-46D7-0EAC-37A4BE74476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>
                <a:extLst>
                  <a:ext uri="{FF2B5EF4-FFF2-40B4-BE49-F238E27FC236}">
                    <a16:creationId xmlns:a16="http://schemas.microsoft.com/office/drawing/2014/main" id="{77C8B964-1FCF-59F4-B192-CF2979F14EF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193279B-4A1B-2ECF-9C91-3470DB9A924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EC78B475-D26C-AC53-1F90-2A739C6465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906" y="440238"/>
            <a:ext cx="3782438" cy="2185169"/>
          </a:xfrm>
          <a:prstGeom prst="rect">
            <a:avLst/>
          </a:prstGeom>
        </p:spPr>
      </p:pic>
      <p:pic>
        <p:nvPicPr>
          <p:cNvPr id="48" name="图片 47" descr="3.png">
            <a:extLst>
              <a:ext uri="{FF2B5EF4-FFF2-40B4-BE49-F238E27FC236}">
                <a16:creationId xmlns:a16="http://schemas.microsoft.com/office/drawing/2014/main" id="{1AF85952-D69A-4434-8EB6-40C7145F5C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09" y="2673886"/>
            <a:ext cx="11618383" cy="400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2063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BAFC2AA-7F0A-4E15-AC7A-9C94660238DF}"/>
              </a:ext>
            </a:extLst>
          </p:cNvPr>
          <p:cNvSpPr/>
          <p:nvPr/>
        </p:nvSpPr>
        <p:spPr bwMode="auto">
          <a:xfrm flipH="1">
            <a:off x="1047751" y="597959"/>
            <a:ext cx="10096498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对比三幅图，它们都表示了淘气的乘车路线，右图呈现的信息最全面，说明线段图更有助于解决行程问题。</a:t>
            </a:r>
          </a:p>
        </p:txBody>
      </p:sp>
      <p:pic>
        <p:nvPicPr>
          <p:cNvPr id="2" name="图片 1" descr="3.png">
            <a:extLst>
              <a:ext uri="{FF2B5EF4-FFF2-40B4-BE49-F238E27FC236}">
                <a16:creationId xmlns:a16="http://schemas.microsoft.com/office/drawing/2014/main" id="{0C3DF91E-D304-600B-917D-F31D20F1A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09" y="2673886"/>
            <a:ext cx="11618383" cy="400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85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FC4CBFF-B6FC-E095-A5B0-6F11F49062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28" y="1428750"/>
            <a:ext cx="8931667" cy="515995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C108750-D8E9-2880-8536-7D681CBECB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20" y="1622674"/>
            <a:ext cx="8486831" cy="500338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29258BB-CA28-98AE-38B8-3F1B68EC26FB}"/>
              </a:ext>
            </a:extLst>
          </p:cNvPr>
          <p:cNvGrpSpPr/>
          <p:nvPr/>
        </p:nvGrpSpPr>
        <p:grpSpPr>
          <a:xfrm>
            <a:off x="588715" y="336215"/>
            <a:ext cx="10622280" cy="1503045"/>
            <a:chOff x="1087" y="7148"/>
            <a:chExt cx="16728" cy="2367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1A709347-2853-DCFD-B55C-2F9313C739ED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148"/>
              <a:ext cx="15926" cy="2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淘气 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9:00 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乘火车出发，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 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时后火车约行驶到什么位置？在图中标出来。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3E97AB4-2832-6171-BDB7-F5253167CE92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88EDD8B2-6B00-6A5A-81C2-8AC128633E5D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89206DD9-83AE-0048-88B0-AEA317FE6DA0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06B15AED-3588-7679-A769-0A39D9E7A6FA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6ABB114D-88C0-4B2B-E07A-7D859AE4559F}"/>
              </a:ext>
            </a:extLst>
          </p:cNvPr>
          <p:cNvSpPr/>
          <p:nvPr/>
        </p:nvSpPr>
        <p:spPr>
          <a:xfrm>
            <a:off x="5351993" y="382059"/>
            <a:ext cx="774964" cy="544247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圆角矩形 12">
            <a:extLst>
              <a:ext uri="{FF2B5EF4-FFF2-40B4-BE49-F238E27FC236}">
                <a16:creationId xmlns:a16="http://schemas.microsoft.com/office/drawing/2014/main" id="{3CC14CAC-A387-7252-BD0F-B42C8B797F3D}"/>
              </a:ext>
            </a:extLst>
          </p:cNvPr>
          <p:cNvSpPr/>
          <p:nvPr/>
        </p:nvSpPr>
        <p:spPr>
          <a:xfrm>
            <a:off x="9188851" y="5047311"/>
            <a:ext cx="2564900" cy="1083179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 descr="9">
            <a:extLst>
              <a:ext uri="{FF2B5EF4-FFF2-40B4-BE49-F238E27FC236}">
                <a16:creationId xmlns:a16="http://schemas.microsoft.com/office/drawing/2014/main" id="{21E7E2D9-ECE1-754A-18F4-649AF020CEE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3" r="2130" b="50556"/>
          <a:stretch>
            <a:fillRect/>
          </a:stretch>
        </p:blipFill>
        <p:spPr>
          <a:xfrm>
            <a:off x="8863458" y="4588677"/>
            <a:ext cx="936000" cy="936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1" name="圆角矩形 12">
            <a:extLst>
              <a:ext uri="{FF2B5EF4-FFF2-40B4-BE49-F238E27FC236}">
                <a16:creationId xmlns:a16="http://schemas.microsoft.com/office/drawing/2014/main" id="{FD42C8F7-AFF9-A53F-481A-5EA5501058EA}"/>
              </a:ext>
            </a:extLst>
          </p:cNvPr>
          <p:cNvSpPr/>
          <p:nvPr/>
        </p:nvSpPr>
        <p:spPr>
          <a:xfrm>
            <a:off x="8984343" y="2834180"/>
            <a:ext cx="2837643" cy="144906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 descr="60">
            <a:extLst>
              <a:ext uri="{FF2B5EF4-FFF2-40B4-BE49-F238E27FC236}">
                <a16:creationId xmlns:a16="http://schemas.microsoft.com/office/drawing/2014/main" id="{F709142F-ABA1-AD2C-891D-D3DAF5841A5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37" t="1111" r="13742" b="51852"/>
          <a:stretch>
            <a:fillRect/>
          </a:stretch>
        </p:blipFill>
        <p:spPr>
          <a:xfrm>
            <a:off x="10989150" y="2204491"/>
            <a:ext cx="936000" cy="936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9D2D4153-9806-B438-D7F1-45437DC7F1D7}"/>
              </a:ext>
            </a:extLst>
          </p:cNvPr>
          <p:cNvSpPr/>
          <p:nvPr/>
        </p:nvSpPr>
        <p:spPr bwMode="auto">
          <a:xfrm flipH="1">
            <a:off x="9212943" y="5454660"/>
            <a:ext cx="2517321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可以数一数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0F17126E-E150-F618-D9A8-F2C003A2FD1D}"/>
              </a:ext>
            </a:extLst>
          </p:cNvPr>
          <p:cNvSpPr/>
          <p:nvPr/>
        </p:nvSpPr>
        <p:spPr bwMode="auto">
          <a:xfrm flipH="1">
            <a:off x="9019821" y="3104329"/>
            <a:ext cx="2819399" cy="113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大约在淘气家到新站一半的位置。</a:t>
            </a:r>
            <a:endParaRPr lang="en-US" altLang="zh-CN" sz="2800" b="1" dirty="0"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0EFB77-049A-C183-DA5C-33A28D84BBD6}"/>
              </a:ext>
            </a:extLst>
          </p:cNvPr>
          <p:cNvGrpSpPr/>
          <p:nvPr/>
        </p:nvGrpSpPr>
        <p:grpSpPr>
          <a:xfrm>
            <a:off x="2067570" y="1555657"/>
            <a:ext cx="1756702" cy="639768"/>
            <a:chOff x="2067570" y="1268407"/>
            <a:chExt cx="1756702" cy="63976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76B54B3-F334-E473-F72D-C349F5E187C4}"/>
                </a:ext>
              </a:extLst>
            </p:cNvPr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432A319-1ACA-BBA4-43F9-3D6077F18B95}"/>
                </a:ext>
              </a:extLst>
            </p:cNvPr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淘气家</a:t>
              </a:r>
            </a:p>
          </p:txBody>
        </p:sp>
      </p:grpSp>
      <p:sp>
        <p:nvSpPr>
          <p:cNvPr id="17" name="任意多边形 16">
            <a:extLst>
              <a:ext uri="{FF2B5EF4-FFF2-40B4-BE49-F238E27FC236}">
                <a16:creationId xmlns:a16="http://schemas.microsoft.com/office/drawing/2014/main" id="{F0D2B228-596F-8808-F4F1-6E0BB5990C15}"/>
              </a:ext>
            </a:extLst>
          </p:cNvPr>
          <p:cNvSpPr/>
          <p:nvPr/>
        </p:nvSpPr>
        <p:spPr>
          <a:xfrm>
            <a:off x="1903964" y="1543447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142DB1D-99CA-962F-766C-3FA8A9EE7BF1}"/>
              </a:ext>
            </a:extLst>
          </p:cNvPr>
          <p:cNvGrpSpPr/>
          <p:nvPr/>
        </p:nvGrpSpPr>
        <p:grpSpPr>
          <a:xfrm>
            <a:off x="2028825" y="4268700"/>
            <a:ext cx="3714750" cy="723900"/>
            <a:chOff x="2028825" y="3981450"/>
            <a:chExt cx="3714750" cy="7239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70484DA0-54FA-942D-AF8A-320C435CE64A}"/>
                </a:ext>
              </a:extLst>
            </p:cNvPr>
            <p:cNvSpPr/>
            <p:nvPr/>
          </p:nvSpPr>
          <p:spPr>
            <a:xfrm>
              <a:off x="2028825" y="3981450"/>
              <a:ext cx="3714750" cy="723900"/>
            </a:xfrm>
            <a:prstGeom prst="roundRect">
              <a:avLst/>
            </a:prstGeom>
            <a:solidFill>
              <a:srgbClr val="FBFBFB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CE71B34-9731-4ED0-A1D1-DFF8004436BA}"/>
                </a:ext>
              </a:extLst>
            </p:cNvPr>
            <p:cNvSpPr txBox="1"/>
            <p:nvPr/>
          </p:nvSpPr>
          <p:spPr>
            <a:xfrm>
              <a:off x="2190750" y="4112568"/>
              <a:ext cx="3390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火车每小时行 115 千米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194D85D-742C-1946-D7DA-52CC72F006C6}"/>
              </a:ext>
            </a:extLst>
          </p:cNvPr>
          <p:cNvGrpSpPr/>
          <p:nvPr/>
        </p:nvGrpSpPr>
        <p:grpSpPr>
          <a:xfrm>
            <a:off x="6997161" y="4298857"/>
            <a:ext cx="1483648" cy="639768"/>
            <a:chOff x="2067570" y="1268407"/>
            <a:chExt cx="1756702" cy="63976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F9472F6-01EC-A74D-D47D-FA085F17F6B0}"/>
                </a:ext>
              </a:extLst>
            </p:cNvPr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789777F-CDEE-0850-972C-C9F5CFD9BF2A}"/>
                </a:ext>
              </a:extLst>
            </p:cNvPr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新站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39CBE75-D4E9-1BFF-4610-2071662E1929}"/>
              </a:ext>
            </a:extLst>
          </p:cNvPr>
          <p:cNvGrpSpPr/>
          <p:nvPr/>
        </p:nvGrpSpPr>
        <p:grpSpPr>
          <a:xfrm>
            <a:off x="6194807" y="5183100"/>
            <a:ext cx="2597500" cy="723900"/>
            <a:chOff x="2587450" y="3981450"/>
            <a:chExt cx="2597500" cy="723900"/>
          </a:xfrm>
        </p:grpSpPr>
        <p:sp>
          <p:nvSpPr>
            <p:cNvPr id="25" name="对话气泡: 圆角矩形 24">
              <a:extLst>
                <a:ext uri="{FF2B5EF4-FFF2-40B4-BE49-F238E27FC236}">
                  <a16:creationId xmlns:a16="http://schemas.microsoft.com/office/drawing/2014/main" id="{CA66C891-25A8-5135-0520-83388C0714F2}"/>
                </a:ext>
              </a:extLst>
            </p:cNvPr>
            <p:cNvSpPr/>
            <p:nvPr/>
          </p:nvSpPr>
          <p:spPr>
            <a:xfrm>
              <a:off x="2587450" y="3981450"/>
              <a:ext cx="2597500" cy="723900"/>
            </a:xfrm>
            <a:prstGeom prst="wedgeRoundRectCallout">
              <a:avLst>
                <a:gd name="adj1" fmla="val -9228"/>
                <a:gd name="adj2" fmla="val -83249"/>
                <a:gd name="adj3" fmla="val 16667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663318-D794-70FA-F3BA-8CC1D6D01ACB}"/>
                </a:ext>
              </a:extLst>
            </p:cNvPr>
            <p:cNvSpPr txBox="1"/>
            <p:nvPr/>
          </p:nvSpPr>
          <p:spPr>
            <a:xfrm>
              <a:off x="2647740" y="4112568"/>
              <a:ext cx="24769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淘气在新站换车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BEA1084-3080-3176-2653-CC3A4FABCFB1}"/>
              </a:ext>
            </a:extLst>
          </p:cNvPr>
          <p:cNvGrpSpPr/>
          <p:nvPr/>
        </p:nvGrpSpPr>
        <p:grpSpPr>
          <a:xfrm>
            <a:off x="8304741" y="2566310"/>
            <a:ext cx="1756702" cy="639768"/>
            <a:chOff x="2067570" y="1268407"/>
            <a:chExt cx="1756702" cy="63976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6C418A0-1150-0FFD-4D6E-61BCC341BBEB}"/>
                </a:ext>
              </a:extLst>
            </p:cNvPr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A143FD7-24A9-8CB0-0A8B-ADE89A814BBF}"/>
                </a:ext>
              </a:extLst>
            </p:cNvPr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奶奶家</a:t>
              </a:r>
            </a:p>
          </p:txBody>
        </p:sp>
      </p:grpSp>
      <p:sp>
        <p:nvSpPr>
          <p:cNvPr id="33" name="任意多边形 16">
            <a:extLst>
              <a:ext uri="{FF2B5EF4-FFF2-40B4-BE49-F238E27FC236}">
                <a16:creationId xmlns:a16="http://schemas.microsoft.com/office/drawing/2014/main" id="{62E55A7F-52B0-CC0F-D4AF-7C3DBAF0EA09}"/>
              </a:ext>
            </a:extLst>
          </p:cNvPr>
          <p:cNvSpPr/>
          <p:nvPr/>
        </p:nvSpPr>
        <p:spPr>
          <a:xfrm>
            <a:off x="8699400" y="2034335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2CD3BCA-3660-28D1-0D80-57EC9413C975}"/>
              </a:ext>
            </a:extLst>
          </p:cNvPr>
          <p:cNvSpPr/>
          <p:nvPr/>
        </p:nvSpPr>
        <p:spPr>
          <a:xfrm>
            <a:off x="1406267" y="2123536"/>
            <a:ext cx="6270743" cy="4102501"/>
          </a:xfrm>
          <a:custGeom>
            <a:avLst/>
            <a:gdLst>
              <a:gd name="connsiteX0" fmla="*/ 416519 w 3829814"/>
              <a:gd name="connsiteY0" fmla="*/ 0 h 2505875"/>
              <a:gd name="connsiteX1" fmla="*/ 1240177 w 3829814"/>
              <a:gd name="connsiteY1" fmla="*/ 69802 h 2505875"/>
              <a:gd name="connsiteX2" fmla="*/ 1470522 w 3829814"/>
              <a:gd name="connsiteY2" fmla="*/ 188464 h 2505875"/>
              <a:gd name="connsiteX3" fmla="*/ 1421661 w 3829814"/>
              <a:gd name="connsiteY3" fmla="*/ 467671 h 2505875"/>
              <a:gd name="connsiteX4" fmla="*/ 1282058 w 3829814"/>
              <a:gd name="connsiteY4" fmla="*/ 732916 h 2505875"/>
              <a:gd name="connsiteX5" fmla="*/ 674785 w 3829814"/>
              <a:gd name="connsiteY5" fmla="*/ 767817 h 2505875"/>
              <a:gd name="connsiteX6" fmla="*/ 458400 w 3829814"/>
              <a:gd name="connsiteY6" fmla="*/ 858559 h 2505875"/>
              <a:gd name="connsiteX7" fmla="*/ 269936 w 3829814"/>
              <a:gd name="connsiteY7" fmla="*/ 1067964 h 2505875"/>
              <a:gd name="connsiteX8" fmla="*/ 179194 w 3829814"/>
              <a:gd name="connsiteY8" fmla="*/ 1591475 h 2505875"/>
              <a:gd name="connsiteX9" fmla="*/ 46571 w 3829814"/>
              <a:gd name="connsiteY9" fmla="*/ 1849741 h 2505875"/>
              <a:gd name="connsiteX10" fmla="*/ 4690 w 3829814"/>
              <a:gd name="connsiteY10" fmla="*/ 2094046 h 2505875"/>
              <a:gd name="connsiteX11" fmla="*/ 144293 w 3829814"/>
              <a:gd name="connsiteY11" fmla="*/ 2275530 h 2505875"/>
              <a:gd name="connsiteX12" fmla="*/ 730626 w 3829814"/>
              <a:gd name="connsiteY12" fmla="*/ 2366272 h 2505875"/>
              <a:gd name="connsiteX13" fmla="*/ 1463542 w 3829814"/>
              <a:gd name="connsiteY13" fmla="*/ 2443054 h 2505875"/>
              <a:gd name="connsiteX14" fmla="*/ 1707847 w 3829814"/>
              <a:gd name="connsiteY14" fmla="*/ 2505875 h 2505875"/>
              <a:gd name="connsiteX15" fmla="*/ 1959133 w 3829814"/>
              <a:gd name="connsiteY15" fmla="*/ 2484935 h 2505875"/>
              <a:gd name="connsiteX16" fmla="*/ 2182498 w 3829814"/>
              <a:gd name="connsiteY16" fmla="*/ 2296471 h 2505875"/>
              <a:gd name="connsiteX17" fmla="*/ 2636207 w 3829814"/>
              <a:gd name="connsiteY17" fmla="*/ 2073106 h 2505875"/>
              <a:gd name="connsiteX18" fmla="*/ 2768830 w 3829814"/>
              <a:gd name="connsiteY18" fmla="*/ 1870681 h 2505875"/>
              <a:gd name="connsiteX19" fmla="*/ 2768830 w 3829814"/>
              <a:gd name="connsiteY19" fmla="*/ 1689197 h 2505875"/>
              <a:gd name="connsiteX20" fmla="*/ 2845612 w 3829814"/>
              <a:gd name="connsiteY20" fmla="*/ 1577515 h 2505875"/>
              <a:gd name="connsiteX21" fmla="*/ 3013136 w 3829814"/>
              <a:gd name="connsiteY21" fmla="*/ 1403011 h 2505875"/>
              <a:gd name="connsiteX22" fmla="*/ 3424965 w 3829814"/>
              <a:gd name="connsiteY22" fmla="*/ 1298309 h 2505875"/>
              <a:gd name="connsiteX23" fmla="*/ 3829814 w 3829814"/>
              <a:gd name="connsiteY23" fmla="*/ 1235487 h 25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9814" h="2505875">
                <a:moveTo>
                  <a:pt x="416519" y="0"/>
                </a:moveTo>
                <a:cubicBezTo>
                  <a:pt x="740514" y="19195"/>
                  <a:pt x="1064510" y="38391"/>
                  <a:pt x="1240177" y="69802"/>
                </a:cubicBezTo>
                <a:cubicBezTo>
                  <a:pt x="1415844" y="101213"/>
                  <a:pt x="1440275" y="122153"/>
                  <a:pt x="1470522" y="188464"/>
                </a:cubicBezTo>
                <a:cubicBezTo>
                  <a:pt x="1500769" y="254775"/>
                  <a:pt x="1453072" y="376929"/>
                  <a:pt x="1421661" y="467671"/>
                </a:cubicBezTo>
                <a:cubicBezTo>
                  <a:pt x="1390250" y="558413"/>
                  <a:pt x="1406537" y="682892"/>
                  <a:pt x="1282058" y="732916"/>
                </a:cubicBezTo>
                <a:cubicBezTo>
                  <a:pt x="1157579" y="782940"/>
                  <a:pt x="812061" y="746877"/>
                  <a:pt x="674785" y="767817"/>
                </a:cubicBezTo>
                <a:cubicBezTo>
                  <a:pt x="537509" y="788757"/>
                  <a:pt x="525875" y="808535"/>
                  <a:pt x="458400" y="858559"/>
                </a:cubicBezTo>
                <a:cubicBezTo>
                  <a:pt x="390925" y="908583"/>
                  <a:pt x="316470" y="945811"/>
                  <a:pt x="269936" y="1067964"/>
                </a:cubicBezTo>
                <a:cubicBezTo>
                  <a:pt x="223402" y="1190117"/>
                  <a:pt x="216421" y="1461179"/>
                  <a:pt x="179194" y="1591475"/>
                </a:cubicBezTo>
                <a:cubicBezTo>
                  <a:pt x="141967" y="1721771"/>
                  <a:pt x="75655" y="1765979"/>
                  <a:pt x="46571" y="1849741"/>
                </a:cubicBezTo>
                <a:cubicBezTo>
                  <a:pt x="17487" y="1933503"/>
                  <a:pt x="-11597" y="2023081"/>
                  <a:pt x="4690" y="2094046"/>
                </a:cubicBezTo>
                <a:cubicBezTo>
                  <a:pt x="20977" y="2165011"/>
                  <a:pt x="23304" y="2230159"/>
                  <a:pt x="144293" y="2275530"/>
                </a:cubicBezTo>
                <a:cubicBezTo>
                  <a:pt x="265282" y="2320901"/>
                  <a:pt x="510751" y="2338351"/>
                  <a:pt x="730626" y="2366272"/>
                </a:cubicBezTo>
                <a:cubicBezTo>
                  <a:pt x="950501" y="2394193"/>
                  <a:pt x="1300672" y="2419787"/>
                  <a:pt x="1463542" y="2443054"/>
                </a:cubicBezTo>
                <a:cubicBezTo>
                  <a:pt x="1626412" y="2466321"/>
                  <a:pt x="1625249" y="2498895"/>
                  <a:pt x="1707847" y="2505875"/>
                </a:cubicBezTo>
                <a:lnTo>
                  <a:pt x="1959133" y="2484935"/>
                </a:lnTo>
                <a:cubicBezTo>
                  <a:pt x="2038242" y="2450034"/>
                  <a:pt x="2069652" y="2365109"/>
                  <a:pt x="2182498" y="2296471"/>
                </a:cubicBezTo>
                <a:cubicBezTo>
                  <a:pt x="2295344" y="2227833"/>
                  <a:pt x="2538485" y="2144071"/>
                  <a:pt x="2636207" y="2073106"/>
                </a:cubicBezTo>
                <a:cubicBezTo>
                  <a:pt x="2733929" y="2002141"/>
                  <a:pt x="2746726" y="1934666"/>
                  <a:pt x="2768830" y="1870681"/>
                </a:cubicBezTo>
                <a:cubicBezTo>
                  <a:pt x="2790934" y="1806696"/>
                  <a:pt x="2756033" y="1738058"/>
                  <a:pt x="2768830" y="1689197"/>
                </a:cubicBezTo>
                <a:cubicBezTo>
                  <a:pt x="2781627" y="1640336"/>
                  <a:pt x="2804894" y="1625213"/>
                  <a:pt x="2845612" y="1577515"/>
                </a:cubicBezTo>
                <a:cubicBezTo>
                  <a:pt x="2886330" y="1529817"/>
                  <a:pt x="2916577" y="1449545"/>
                  <a:pt x="3013136" y="1403011"/>
                </a:cubicBezTo>
                <a:cubicBezTo>
                  <a:pt x="3109695" y="1356477"/>
                  <a:pt x="3288852" y="1326230"/>
                  <a:pt x="3424965" y="1298309"/>
                </a:cubicBezTo>
                <a:cubicBezTo>
                  <a:pt x="3561078" y="1270388"/>
                  <a:pt x="3695446" y="1252937"/>
                  <a:pt x="3829814" y="1235487"/>
                </a:cubicBezTo>
              </a:path>
            </a:pathLst>
          </a:cu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任意多边形 16">
            <a:extLst>
              <a:ext uri="{FF2B5EF4-FFF2-40B4-BE49-F238E27FC236}">
                <a16:creationId xmlns:a16="http://schemas.microsoft.com/office/drawing/2014/main" id="{DF638C51-25F7-D96A-E798-57C3BBAF79E4}"/>
              </a:ext>
            </a:extLst>
          </p:cNvPr>
          <p:cNvSpPr/>
          <p:nvPr/>
        </p:nvSpPr>
        <p:spPr>
          <a:xfrm>
            <a:off x="7510944" y="3744036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C9AE423-2458-EE22-F6B2-2E3AC12C82E2}"/>
              </a:ext>
            </a:extLst>
          </p:cNvPr>
          <p:cNvSpPr txBox="1"/>
          <p:nvPr/>
        </p:nvSpPr>
        <p:spPr>
          <a:xfrm>
            <a:off x="2985436" y="4879478"/>
            <a:ext cx="1875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A087B6F-1941-D1EA-6B84-8BF76E52181B}"/>
              </a:ext>
            </a:extLst>
          </p:cNvPr>
          <p:cNvGrpSpPr/>
          <p:nvPr/>
        </p:nvGrpSpPr>
        <p:grpSpPr>
          <a:xfrm>
            <a:off x="11134626" y="5739189"/>
            <a:ext cx="540644" cy="115503"/>
            <a:chOff x="4562375" y="7122695"/>
            <a:chExt cx="695759" cy="115503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04D5571-631A-2CF1-7FB0-CEBCA1952752}"/>
                </a:ext>
              </a:extLst>
            </p:cNvPr>
            <p:cNvSpPr/>
            <p:nvPr/>
          </p:nvSpPr>
          <p:spPr>
            <a:xfrm>
              <a:off x="4562375" y="7122695"/>
              <a:ext cx="346509" cy="11550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160F3C0-B938-B30D-27E2-0C8F8BCA38B4}"/>
                </a:ext>
              </a:extLst>
            </p:cNvPr>
            <p:cNvSpPr/>
            <p:nvPr/>
          </p:nvSpPr>
          <p:spPr>
            <a:xfrm>
              <a:off x="4911625" y="7122695"/>
              <a:ext cx="346509" cy="115503"/>
            </a:xfrm>
            <a:prstGeom prst="rect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538A1E39-EC0D-D9D8-07FC-AFF0B51E13EA}"/>
              </a:ext>
            </a:extLst>
          </p:cNvPr>
          <p:cNvSpPr/>
          <p:nvPr/>
        </p:nvSpPr>
        <p:spPr>
          <a:xfrm>
            <a:off x="1982259" y="6013451"/>
            <a:ext cx="328083" cy="406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49D094-C8FE-A205-C984-B63EF4B7D6E2}"/>
              </a:ext>
            </a:extLst>
          </p:cNvPr>
          <p:cNvSpPr txBox="1"/>
          <p:nvPr/>
        </p:nvSpPr>
        <p:spPr>
          <a:xfrm>
            <a:off x="4732018" y="1055611"/>
            <a:ext cx="20111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0" i="0" u="none" strike="noStrike" baseline="0" dirty="0">
                <a:solidFill>
                  <a:srgbClr val="FF0000"/>
                </a:solidFill>
                <a:latin typeface="NEU-BZ-Regular"/>
              </a:rPr>
              <a:t>4</a:t>
            </a:r>
            <a:r>
              <a:rPr lang="zh-CN" altLang="en-US" sz="2000" b="0" i="0" u="none" strike="noStrike" baseline="0" dirty="0">
                <a:solidFill>
                  <a:srgbClr val="FF0000"/>
                </a:solidFill>
                <a:latin typeface="FZYBKSJW--GB1-0"/>
              </a:rPr>
              <a:t>小时的一半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4761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bldLvl="0" animBg="1"/>
      <p:bldP spid="41" grpId="0" animBg="1"/>
      <p:bldP spid="43" grpId="0"/>
      <p:bldP spid="44" grpId="0"/>
      <p:bldP spid="34" grpId="0" animBg="1"/>
      <p:bldP spid="36" grpId="0"/>
      <p:bldP spid="4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11B39F-409A-088C-DC8E-CCA57BF472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67" y="1521117"/>
            <a:ext cx="6882066" cy="187901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0168A11-41FC-D466-C589-C96843637305}"/>
              </a:ext>
            </a:extLst>
          </p:cNvPr>
          <p:cNvGrpSpPr/>
          <p:nvPr/>
        </p:nvGrpSpPr>
        <p:grpSpPr>
          <a:xfrm>
            <a:off x="855415" y="507665"/>
            <a:ext cx="8145780" cy="683260"/>
            <a:chOff x="1087" y="7148"/>
            <a:chExt cx="12828" cy="1076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4E6AFF60-8114-CF07-62F9-82D7F134A533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994" y="7148"/>
              <a:ext cx="11921" cy="10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淘气家到奶奶家一共有多少千米？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8E2B652-D255-729A-11E8-2A6347E2DA0F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E65CB2B8-9636-D417-4AE6-902284E54F2E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>
                <a:extLst>
                  <a:ext uri="{FF2B5EF4-FFF2-40B4-BE49-F238E27FC236}">
                    <a16:creationId xmlns:a16="http://schemas.microsoft.com/office/drawing/2014/main" id="{7D392EFA-E635-21C7-67B3-FF608F53328F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FEEFF1C-D719-3DAC-6466-1C753BCE744E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85AC314-7526-45CD-0FD8-7338E3AA327C}"/>
              </a:ext>
            </a:extLst>
          </p:cNvPr>
          <p:cNvSpPr txBox="1"/>
          <p:nvPr/>
        </p:nvSpPr>
        <p:spPr>
          <a:xfrm>
            <a:off x="3829050" y="3269518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每小时 115 千米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622A352-3C5A-B5AB-855E-43A57C8891B9}"/>
              </a:ext>
            </a:extLst>
          </p:cNvPr>
          <p:cNvSpPr txBox="1"/>
          <p:nvPr/>
        </p:nvSpPr>
        <p:spPr>
          <a:xfrm>
            <a:off x="4724400" y="2520218"/>
            <a:ext cx="142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火车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F4A728C-CBFC-733B-E462-219CFFA1287B}"/>
              </a:ext>
            </a:extLst>
          </p:cNvPr>
          <p:cNvSpPr txBox="1"/>
          <p:nvPr/>
        </p:nvSpPr>
        <p:spPr>
          <a:xfrm>
            <a:off x="4584700" y="11613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小时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DAB7609-72A6-ECB1-000F-9E25CF03C792}"/>
              </a:ext>
            </a:extLst>
          </p:cNvPr>
          <p:cNvSpPr txBox="1"/>
          <p:nvPr/>
        </p:nvSpPr>
        <p:spPr>
          <a:xfrm>
            <a:off x="1143000" y="21138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淘气家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E1A4325-91EF-DC0E-A64E-892290976798}"/>
              </a:ext>
            </a:extLst>
          </p:cNvPr>
          <p:cNvSpPr txBox="1"/>
          <p:nvPr/>
        </p:nvSpPr>
        <p:spPr>
          <a:xfrm>
            <a:off x="9245600" y="21138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奶奶家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AA71C5C-1FDA-32E9-89AB-5C07B9D03C63}"/>
              </a:ext>
            </a:extLst>
          </p:cNvPr>
          <p:cNvSpPr txBox="1"/>
          <p:nvPr/>
        </p:nvSpPr>
        <p:spPr>
          <a:xfrm>
            <a:off x="8051800" y="2685318"/>
            <a:ext cx="142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汽车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C3BB20-7056-23C9-7316-EC5B5ACA04E1}"/>
              </a:ext>
            </a:extLst>
          </p:cNvPr>
          <p:cNvSpPr txBox="1"/>
          <p:nvPr/>
        </p:nvSpPr>
        <p:spPr>
          <a:xfrm>
            <a:off x="7835900" y="12375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小时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09C637E-4298-1BF1-C102-00F7B5514F1C}"/>
              </a:ext>
            </a:extLst>
          </p:cNvPr>
          <p:cNvSpPr txBox="1"/>
          <p:nvPr/>
        </p:nvSpPr>
        <p:spPr>
          <a:xfrm>
            <a:off x="7277100" y="17455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新站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8942F1-8F82-DE0F-A89B-9B7744B46999}"/>
              </a:ext>
            </a:extLst>
          </p:cNvPr>
          <p:cNvSpPr txBox="1"/>
          <p:nvPr/>
        </p:nvSpPr>
        <p:spPr>
          <a:xfrm>
            <a:off x="7029450" y="3269518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每小时 </a:t>
            </a:r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5 千米</a:t>
            </a:r>
          </a:p>
        </p:txBody>
      </p:sp>
      <p:sp>
        <p:nvSpPr>
          <p:cNvPr id="29" name="TextBox 20">
            <a:extLst>
              <a:ext uri="{FF2B5EF4-FFF2-40B4-BE49-F238E27FC236}">
                <a16:creationId xmlns:a16="http://schemas.microsoft.com/office/drawing/2014/main" id="{8D2EAAE6-2F7B-450F-A74E-C6BE8B2B2169}"/>
              </a:ext>
            </a:extLst>
          </p:cNvPr>
          <p:cNvSpPr txBox="1"/>
          <p:nvPr/>
        </p:nvSpPr>
        <p:spPr>
          <a:xfrm>
            <a:off x="4025901" y="3833284"/>
            <a:ext cx="380788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火车行驶路程</a:t>
            </a:r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F78B29B8-3116-49A5-9B4E-6859E8D665DB}"/>
              </a:ext>
            </a:extLst>
          </p:cNvPr>
          <p:cNvSpPr txBox="1"/>
          <p:nvPr/>
        </p:nvSpPr>
        <p:spPr>
          <a:xfrm>
            <a:off x="6786034" y="3833283"/>
            <a:ext cx="9271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＋</a:t>
            </a: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id="{32AAE9E6-6892-49A4-843E-E350849F33CE}"/>
              </a:ext>
            </a:extLst>
          </p:cNvPr>
          <p:cNvSpPr txBox="1"/>
          <p:nvPr/>
        </p:nvSpPr>
        <p:spPr>
          <a:xfrm>
            <a:off x="7418917" y="3824817"/>
            <a:ext cx="380788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汽车行驶路程</a:t>
            </a:r>
          </a:p>
        </p:txBody>
      </p:sp>
      <p:sp>
        <p:nvSpPr>
          <p:cNvPr id="33" name="TextBox 20">
            <a:extLst>
              <a:ext uri="{FF2B5EF4-FFF2-40B4-BE49-F238E27FC236}">
                <a16:creationId xmlns:a16="http://schemas.microsoft.com/office/drawing/2014/main" id="{AB67A0D2-8498-F736-0283-FEE5181451C3}"/>
              </a:ext>
            </a:extLst>
          </p:cNvPr>
          <p:cNvSpPr txBox="1"/>
          <p:nvPr/>
        </p:nvSpPr>
        <p:spPr>
          <a:xfrm>
            <a:off x="7721601" y="505884"/>
            <a:ext cx="3807884" cy="584775"/>
          </a:xfrm>
          <a:prstGeom prst="rect">
            <a:avLst/>
          </a:prstGeom>
          <a:solidFill>
            <a:srgbClr val="FFFF00"/>
          </a:solidFill>
          <a:ln>
            <a:solidFill>
              <a:srgbClr val="FF6E0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+mn-ea"/>
              </a:rPr>
              <a:t>路程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 =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+mn-ea"/>
              </a:rPr>
              <a:t>速度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+mn-ea"/>
              </a:rPr>
              <a:t>时间</a:t>
            </a:r>
          </a:p>
        </p:txBody>
      </p:sp>
      <p:sp>
        <p:nvSpPr>
          <p:cNvPr id="34" name="TextBox 23">
            <a:extLst>
              <a:ext uri="{FF2B5EF4-FFF2-40B4-BE49-F238E27FC236}">
                <a16:creationId xmlns:a16="http://schemas.microsoft.com/office/drawing/2014/main" id="{CB51885A-65DE-43A3-AF48-29566B517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3546" y="4663017"/>
            <a:ext cx="298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115×4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21BA3478-D17A-4E9A-B28E-FD6FA21C3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8101" y="4640944"/>
            <a:ext cx="37485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45×2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36" name="TextBox 25">
            <a:extLst>
              <a:ext uri="{FF2B5EF4-FFF2-40B4-BE49-F238E27FC236}">
                <a16:creationId xmlns:a16="http://schemas.microsoft.com/office/drawing/2014/main" id="{F4D19254-5FF1-4B8B-87A5-D5CD05EFC6EA}"/>
              </a:ext>
            </a:extLst>
          </p:cNvPr>
          <p:cNvSpPr txBox="1"/>
          <p:nvPr/>
        </p:nvSpPr>
        <p:spPr>
          <a:xfrm>
            <a:off x="1289958" y="4157435"/>
            <a:ext cx="16622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1 1 5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37" name="TextBox 26">
            <a:extLst>
              <a:ext uri="{FF2B5EF4-FFF2-40B4-BE49-F238E27FC236}">
                <a16:creationId xmlns:a16="http://schemas.microsoft.com/office/drawing/2014/main" id="{53BC2FA8-E45E-4295-9B8C-1AF2FB1CBE12}"/>
              </a:ext>
            </a:extLst>
          </p:cNvPr>
          <p:cNvSpPr txBox="1"/>
          <p:nvPr/>
        </p:nvSpPr>
        <p:spPr>
          <a:xfrm>
            <a:off x="2312839" y="4866519"/>
            <a:ext cx="5256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4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38" name="TextBox 29">
            <a:extLst>
              <a:ext uri="{FF2B5EF4-FFF2-40B4-BE49-F238E27FC236}">
                <a16:creationId xmlns:a16="http://schemas.microsoft.com/office/drawing/2014/main" id="{BA875ED8-A8BF-4FA8-A679-BCDF41EB4146}"/>
              </a:ext>
            </a:extLst>
          </p:cNvPr>
          <p:cNvSpPr txBox="1"/>
          <p:nvPr/>
        </p:nvSpPr>
        <p:spPr>
          <a:xfrm>
            <a:off x="712109" y="4866519"/>
            <a:ext cx="88476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×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DEF0145C-2095-4A30-B2CB-390C279A4886}"/>
              </a:ext>
            </a:extLst>
          </p:cNvPr>
          <p:cNvCxnSpPr>
            <a:cxnSpLocks/>
          </p:cNvCxnSpPr>
          <p:nvPr/>
        </p:nvCxnSpPr>
        <p:spPr>
          <a:xfrm>
            <a:off x="743859" y="5630635"/>
            <a:ext cx="21184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2">
            <a:extLst>
              <a:ext uri="{FF2B5EF4-FFF2-40B4-BE49-F238E27FC236}">
                <a16:creationId xmlns:a16="http://schemas.microsoft.com/office/drawing/2014/main" id="{1045590B-5E09-43D9-9F2C-60641A4ACDCE}"/>
              </a:ext>
            </a:extLst>
          </p:cNvPr>
          <p:cNvSpPr txBox="1"/>
          <p:nvPr/>
        </p:nvSpPr>
        <p:spPr>
          <a:xfrm>
            <a:off x="2131333" y="5219474"/>
            <a:ext cx="41698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</a:rPr>
              <a:t>2</a:t>
            </a:r>
            <a:endParaRPr lang="zh-CN" altLang="en-US" b="1" spc="800" dirty="0">
              <a:solidFill>
                <a:srgbClr val="FF0000"/>
              </a:solidFill>
            </a:endParaRPr>
          </a:p>
        </p:txBody>
      </p:sp>
      <p:sp>
        <p:nvSpPr>
          <p:cNvPr id="41" name="TextBox 34">
            <a:extLst>
              <a:ext uri="{FF2B5EF4-FFF2-40B4-BE49-F238E27FC236}">
                <a16:creationId xmlns:a16="http://schemas.microsoft.com/office/drawing/2014/main" id="{EF30357C-5D43-42DC-8D9C-2CEB6B04BE5E}"/>
              </a:ext>
            </a:extLst>
          </p:cNvPr>
          <p:cNvSpPr txBox="1"/>
          <p:nvPr/>
        </p:nvSpPr>
        <p:spPr>
          <a:xfrm>
            <a:off x="2335063" y="5613702"/>
            <a:ext cx="3890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0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42" name="TextBox 35">
            <a:extLst>
              <a:ext uri="{FF2B5EF4-FFF2-40B4-BE49-F238E27FC236}">
                <a16:creationId xmlns:a16="http://schemas.microsoft.com/office/drawing/2014/main" id="{6EF442E3-1D4A-48B1-A5E0-9F3E2059A4C1}"/>
              </a:ext>
            </a:extLst>
          </p:cNvPr>
          <p:cNvSpPr txBox="1"/>
          <p:nvPr/>
        </p:nvSpPr>
        <p:spPr>
          <a:xfrm>
            <a:off x="1858284" y="5613702"/>
            <a:ext cx="3899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6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43" name="TextBox 36">
            <a:extLst>
              <a:ext uri="{FF2B5EF4-FFF2-40B4-BE49-F238E27FC236}">
                <a16:creationId xmlns:a16="http://schemas.microsoft.com/office/drawing/2014/main" id="{97939466-8D6F-4748-8A34-C13F6C5617B1}"/>
              </a:ext>
            </a:extLst>
          </p:cNvPr>
          <p:cNvSpPr txBox="1"/>
          <p:nvPr/>
        </p:nvSpPr>
        <p:spPr>
          <a:xfrm>
            <a:off x="1311125" y="5613702"/>
            <a:ext cx="3899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4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44" name="TextBox 37">
            <a:extLst>
              <a:ext uri="{FF2B5EF4-FFF2-40B4-BE49-F238E27FC236}">
                <a16:creationId xmlns:a16="http://schemas.microsoft.com/office/drawing/2014/main" id="{E50B6C8C-801B-40C9-9DAA-30172C74F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9224" y="4663017"/>
            <a:ext cx="3689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460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45" name="TextBox 38">
            <a:extLst>
              <a:ext uri="{FF2B5EF4-FFF2-40B4-BE49-F238E27FC236}">
                <a16:creationId xmlns:a16="http://schemas.microsoft.com/office/drawing/2014/main" id="{165A740F-0F5E-4B32-8560-4F93203F06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3368" y="5273525"/>
            <a:ext cx="41710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460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550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46" name="TextBox 39">
            <a:extLst>
              <a:ext uri="{FF2B5EF4-FFF2-40B4-BE49-F238E27FC236}">
                <a16:creationId xmlns:a16="http://schemas.microsoft.com/office/drawing/2014/main" id="{051A6BBD-F351-471E-BE7B-3B3A99BB1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965" y="5884033"/>
            <a:ext cx="7649935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答：淘气家到奶奶家一共有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550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千米。</a:t>
            </a:r>
          </a:p>
        </p:txBody>
      </p:sp>
    </p:spTree>
    <p:extLst>
      <p:ext uri="{BB962C8B-B14F-4D97-AF65-F5344CB8AC3E}">
        <p14:creationId xmlns:p14="http://schemas.microsoft.com/office/powerpoint/2010/main" val="34603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 animBg="1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85F74D-4DE0-1F9C-2254-05F109A3B221}"/>
              </a:ext>
            </a:extLst>
          </p:cNvPr>
          <p:cNvGrpSpPr/>
          <p:nvPr/>
        </p:nvGrpSpPr>
        <p:grpSpPr>
          <a:xfrm>
            <a:off x="927767" y="2826137"/>
            <a:ext cx="6089050" cy="3240903"/>
            <a:chOff x="927767" y="2826137"/>
            <a:chExt cx="6089050" cy="32409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57B7AF7-8692-E3ED-E377-AA5E0B2D9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767" y="2826137"/>
              <a:ext cx="6057233" cy="3240903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9E5860E-8982-9DFB-7BF7-693772A08BA0}"/>
                </a:ext>
              </a:extLst>
            </p:cNvPr>
            <p:cNvSpPr txBox="1"/>
            <p:nvPr/>
          </p:nvSpPr>
          <p:spPr>
            <a:xfrm>
              <a:off x="2721810" y="4154374"/>
              <a:ext cx="9935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新城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4E2E499-1584-32FC-2632-A50FE77FD382}"/>
                </a:ext>
              </a:extLst>
            </p:cNvPr>
            <p:cNvSpPr txBox="1"/>
            <p:nvPr/>
          </p:nvSpPr>
          <p:spPr>
            <a:xfrm>
              <a:off x="6023275" y="4086997"/>
              <a:ext cx="9935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古城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E90BA89-5369-7F2D-1C79-D944DF18AF39}"/>
                </a:ext>
              </a:extLst>
            </p:cNvPr>
            <p:cNvSpPr txBox="1"/>
            <p:nvPr/>
          </p:nvSpPr>
          <p:spPr>
            <a:xfrm>
              <a:off x="3405203" y="5309405"/>
              <a:ext cx="9935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光明镇</a:t>
              </a:r>
            </a:p>
          </p:txBody>
        </p:sp>
      </p:grpSp>
      <p:sp>
        <p:nvSpPr>
          <p:cNvPr id="17410" name="TextBox 4">
            <a:extLst>
              <a:ext uri="{FF2B5EF4-FFF2-40B4-BE49-F238E27FC236}">
                <a16:creationId xmlns:a16="http://schemas.microsoft.com/office/drawing/2014/main" id="{2B1E5AA3-DBC3-4755-92E5-D9A025B0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641" y="1160305"/>
            <a:ext cx="10485487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乐乐一家去古城旅游，从光明镇出发需要先乘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小时的汽车，在新城换车，再乘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小时的火车。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B5BF1B-7159-3FB8-9FFD-5EC49EB2E3A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84444FD6-60F8-C523-A41C-07F94C639C1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59FC176-CF04-9AF8-AE88-0F74EAF905D4}"/>
                </a:ext>
              </a:extLst>
            </p:cNvPr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1AE77D-7FB7-5326-E634-2522BACF9FDF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3BFCC399-1B33-8D0B-E47A-A83B33901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  <p:sp>
        <p:nvSpPr>
          <p:cNvPr id="7" name="对话气泡: 圆角矩形 10">
            <a:extLst>
              <a:ext uri="{FF2B5EF4-FFF2-40B4-BE49-F238E27FC236}">
                <a16:creationId xmlns:a16="http://schemas.microsoft.com/office/drawing/2014/main" id="{E02E0556-3CAC-49E8-AF41-267B518D8E52}"/>
              </a:ext>
            </a:extLst>
          </p:cNvPr>
          <p:cNvSpPr/>
          <p:nvPr/>
        </p:nvSpPr>
        <p:spPr>
          <a:xfrm>
            <a:off x="2079325" y="2942910"/>
            <a:ext cx="3012440" cy="863213"/>
          </a:xfrm>
          <a:prstGeom prst="wedgeRoundRectCallout">
            <a:avLst>
              <a:gd name="adj1" fmla="val -56726"/>
              <a:gd name="adj2" fmla="val 2303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0000"/>
              </a:lnSpc>
            </a:pPr>
            <a:r>
              <a:rPr lang="zh-CN" altLang="en-US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火车每小时行 </a:t>
            </a:r>
            <a:r>
              <a:rPr lang="en-US" altLang="zh-CN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120 </a:t>
            </a:r>
            <a:r>
              <a:rPr lang="zh-CN" altLang="en-US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千米，汽车每小时行 </a:t>
            </a:r>
            <a:r>
              <a:rPr lang="en-US" altLang="zh-CN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55 </a:t>
            </a:r>
            <a:r>
              <a:rPr lang="zh-CN" altLang="en-US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千米。</a:t>
            </a:r>
            <a:endParaRPr lang="zh-CN" altLang="en-US" sz="2000" b="1" kern="100" dirty="0">
              <a:solidFill>
                <a:schemeClr val="tx1"/>
              </a:solidFill>
              <a:effectLst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338" name="TextBox 4">
            <a:extLst>
              <a:ext uri="{FF2B5EF4-FFF2-40B4-BE49-F238E27FC236}">
                <a16:creationId xmlns:a16="http://schemas.microsoft.com/office/drawing/2014/main" id="{FEFD5D7F-7976-4630-9384-9BB28E435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0309" y="2794759"/>
            <a:ext cx="5132895" cy="121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）你知道了哪些数学信息？说一说，画一画。</a:t>
            </a:r>
          </a:p>
        </p:txBody>
      </p:sp>
      <p:sp>
        <p:nvSpPr>
          <p:cNvPr id="17" name="TextBox 4">
            <a:extLst>
              <a:ext uri="{FF2B5EF4-FFF2-40B4-BE49-F238E27FC236}">
                <a16:creationId xmlns:a16="http://schemas.microsoft.com/office/drawing/2014/main" id="{BE0D880E-34BE-46C3-9962-0C42150ABB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2086" y="4202210"/>
            <a:ext cx="4037108" cy="18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乐乐要先乘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小时的汽车到新城，再乘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小时的火车到古城。</a:t>
            </a:r>
          </a:p>
        </p:txBody>
      </p:sp>
      <p:sp>
        <p:nvSpPr>
          <p:cNvPr id="5" name="左中括号 4">
            <a:extLst>
              <a:ext uri="{FF2B5EF4-FFF2-40B4-BE49-F238E27FC236}">
                <a16:creationId xmlns:a16="http://schemas.microsoft.com/office/drawing/2014/main" id="{1592AB05-0ED9-0038-A344-64C2D0FD4EB9}"/>
              </a:ext>
            </a:extLst>
          </p:cNvPr>
          <p:cNvSpPr/>
          <p:nvPr/>
        </p:nvSpPr>
        <p:spPr>
          <a:xfrm rot="16200000">
            <a:off x="1641392" y="3529753"/>
            <a:ext cx="180000" cy="126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中括号 9">
            <a:extLst>
              <a:ext uri="{FF2B5EF4-FFF2-40B4-BE49-F238E27FC236}">
                <a16:creationId xmlns:a16="http://schemas.microsoft.com/office/drawing/2014/main" id="{4B3BC6D0-A1F2-B077-0070-0FACAE3CDABB}"/>
              </a:ext>
            </a:extLst>
          </p:cNvPr>
          <p:cNvSpPr/>
          <p:nvPr/>
        </p:nvSpPr>
        <p:spPr>
          <a:xfrm rot="16200000">
            <a:off x="4338692" y="2089753"/>
            <a:ext cx="180000" cy="414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BDCE13-296E-3385-648A-DDFC084A7B59}"/>
              </a:ext>
            </a:extLst>
          </p:cNvPr>
          <p:cNvSpPr/>
          <p:nvPr/>
        </p:nvSpPr>
        <p:spPr>
          <a:xfrm>
            <a:off x="12170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6BA80CF-D169-B31D-A480-6311A4355E90}"/>
              </a:ext>
            </a:extLst>
          </p:cNvPr>
          <p:cNvSpPr/>
          <p:nvPr/>
        </p:nvSpPr>
        <p:spPr>
          <a:xfrm>
            <a:off x="41339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5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E485B6C-D413-E8E6-0BB8-1D5CDC70D7FD}"/>
              </a:ext>
            </a:extLst>
          </p:cNvPr>
          <p:cNvSpPr/>
          <p:nvPr/>
        </p:nvSpPr>
        <p:spPr>
          <a:xfrm>
            <a:off x="12170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汽车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CC968E7-D9DE-94DD-FFF3-D3C117A2227D}"/>
              </a:ext>
            </a:extLst>
          </p:cNvPr>
          <p:cNvSpPr/>
          <p:nvPr/>
        </p:nvSpPr>
        <p:spPr>
          <a:xfrm>
            <a:off x="41339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FDBBDB2-1831-E9A5-07A8-E968143F6DBB}"/>
              </a:ext>
            </a:extLst>
          </p:cNvPr>
          <p:cNvSpPr/>
          <p:nvPr/>
        </p:nvSpPr>
        <p:spPr>
          <a:xfrm>
            <a:off x="970286" y="4817445"/>
            <a:ext cx="1522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55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34D8F81-797C-B50F-2090-9E1C5467CBE7}"/>
              </a:ext>
            </a:extLst>
          </p:cNvPr>
          <p:cNvSpPr/>
          <p:nvPr/>
        </p:nvSpPr>
        <p:spPr>
          <a:xfrm>
            <a:off x="2809157" y="5002111"/>
            <a:ext cx="3678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120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00154E4-79B6-C800-6611-94B4961DEE47}"/>
              </a:ext>
            </a:extLst>
          </p:cNvPr>
          <p:cNvSpPr txBox="1"/>
          <p:nvPr/>
        </p:nvSpPr>
        <p:spPr>
          <a:xfrm>
            <a:off x="1998312" y="3709877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新城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709C94F-65FD-12AE-A8C7-61AC82C9E74D}"/>
              </a:ext>
            </a:extLst>
          </p:cNvPr>
          <p:cNvSpPr txBox="1"/>
          <p:nvPr/>
        </p:nvSpPr>
        <p:spPr>
          <a:xfrm>
            <a:off x="5999880" y="4268144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古城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33514AC-5D1D-E7EC-BE86-CA9EDFC368E9}"/>
              </a:ext>
            </a:extLst>
          </p:cNvPr>
          <p:cNvSpPr txBox="1"/>
          <p:nvPr/>
        </p:nvSpPr>
        <p:spPr>
          <a:xfrm>
            <a:off x="121386" y="4027510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光明镇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7" grpId="0"/>
      <p:bldP spid="5" grpId="0" animBg="1"/>
      <p:bldP spid="10" grpId="0" animBg="1"/>
      <p:bldP spid="11" grpId="0"/>
      <p:bldP spid="12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BB4A8C20-298E-80A5-3112-BA4E87E6A124}"/>
              </a:ext>
            </a:extLst>
          </p:cNvPr>
          <p:cNvSpPr/>
          <p:nvPr/>
        </p:nvSpPr>
        <p:spPr>
          <a:xfrm>
            <a:off x="1104899" y="3852863"/>
            <a:ext cx="1259681" cy="388142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16A42B84-3852-E954-8358-65D3A8E7DB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641" y="1160305"/>
            <a:ext cx="10485487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乐乐一家去古城旅游，从光明镇出发需要先乘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小时的汽车，在新城换车，再乘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小时的火车。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6EC4D0-A9F5-2E0D-828F-DED4AF191512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4" name="Block Arc 15">
              <a:extLst>
                <a:ext uri="{FF2B5EF4-FFF2-40B4-BE49-F238E27FC236}">
                  <a16:creationId xmlns:a16="http://schemas.microsoft.com/office/drawing/2014/main" id="{6E9E9065-110D-A521-3CF5-79AD1C4465CA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D8625DF8-D858-DE8C-CBBE-CA37B9A8D093}"/>
                </a:ext>
              </a:extLst>
            </p:cNvPr>
            <p:cNvCxnSpPr>
              <a:endCxn id="6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6320E0-942D-E638-85C0-02B0ECE115B5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A33A9D66-2530-5248-2AB0-F36088F4E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F258FCD6-B8E5-57B5-FCC2-57CF06090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0309" y="2794759"/>
            <a:ext cx="5132895" cy="121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）从光明镇到新城有多少千米？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D2A7ED6A-8A60-F144-73B9-E656FC4EE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0213" y="4317713"/>
            <a:ext cx="40371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55×3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165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7" name="左中括号 6">
            <a:extLst>
              <a:ext uri="{FF2B5EF4-FFF2-40B4-BE49-F238E27FC236}">
                <a16:creationId xmlns:a16="http://schemas.microsoft.com/office/drawing/2014/main" id="{66830DA8-2A0F-817D-F07E-9DD721D0B67F}"/>
              </a:ext>
            </a:extLst>
          </p:cNvPr>
          <p:cNvSpPr/>
          <p:nvPr/>
        </p:nvSpPr>
        <p:spPr>
          <a:xfrm rot="16200000">
            <a:off x="1641392" y="3529753"/>
            <a:ext cx="180000" cy="126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中括号 7">
            <a:extLst>
              <a:ext uri="{FF2B5EF4-FFF2-40B4-BE49-F238E27FC236}">
                <a16:creationId xmlns:a16="http://schemas.microsoft.com/office/drawing/2014/main" id="{01B33392-08C3-F22D-8F06-887E52601613}"/>
              </a:ext>
            </a:extLst>
          </p:cNvPr>
          <p:cNvSpPr/>
          <p:nvPr/>
        </p:nvSpPr>
        <p:spPr>
          <a:xfrm rot="16200000">
            <a:off x="4338692" y="2089753"/>
            <a:ext cx="180000" cy="414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D6220E7-412E-B44C-C235-2D493984EFA1}"/>
              </a:ext>
            </a:extLst>
          </p:cNvPr>
          <p:cNvSpPr/>
          <p:nvPr/>
        </p:nvSpPr>
        <p:spPr>
          <a:xfrm>
            <a:off x="12170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4AF937D-8C69-4DA6-3D10-DBA29B32FC3F}"/>
              </a:ext>
            </a:extLst>
          </p:cNvPr>
          <p:cNvSpPr/>
          <p:nvPr/>
        </p:nvSpPr>
        <p:spPr>
          <a:xfrm>
            <a:off x="41339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5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10013E1-0752-460C-18C7-A813CEBB51D1}"/>
              </a:ext>
            </a:extLst>
          </p:cNvPr>
          <p:cNvSpPr/>
          <p:nvPr/>
        </p:nvSpPr>
        <p:spPr>
          <a:xfrm>
            <a:off x="12170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汽车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B85E5C5-BEBB-9ED5-2851-1D53195E20B5}"/>
              </a:ext>
            </a:extLst>
          </p:cNvPr>
          <p:cNvSpPr/>
          <p:nvPr/>
        </p:nvSpPr>
        <p:spPr>
          <a:xfrm>
            <a:off x="41339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F85AA33-70E7-1020-A91C-166F2CD3D63B}"/>
              </a:ext>
            </a:extLst>
          </p:cNvPr>
          <p:cNvSpPr/>
          <p:nvPr/>
        </p:nvSpPr>
        <p:spPr>
          <a:xfrm>
            <a:off x="970286" y="4817445"/>
            <a:ext cx="1522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55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2857F1D-EE01-1FBE-8568-3828B0A7FB65}"/>
              </a:ext>
            </a:extLst>
          </p:cNvPr>
          <p:cNvSpPr/>
          <p:nvPr/>
        </p:nvSpPr>
        <p:spPr>
          <a:xfrm>
            <a:off x="2809157" y="5002111"/>
            <a:ext cx="3678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120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70212BE-FB96-D4B2-ADAC-3F8308E423EC}"/>
              </a:ext>
            </a:extLst>
          </p:cNvPr>
          <p:cNvSpPr txBox="1"/>
          <p:nvPr/>
        </p:nvSpPr>
        <p:spPr>
          <a:xfrm>
            <a:off x="1998312" y="3709877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新城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053761C-1BA9-AFA2-C560-E7AF3EEC3E5F}"/>
              </a:ext>
            </a:extLst>
          </p:cNvPr>
          <p:cNvSpPr txBox="1"/>
          <p:nvPr/>
        </p:nvSpPr>
        <p:spPr>
          <a:xfrm>
            <a:off x="6010040" y="4268144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古城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65F1824-DF1A-51C5-8165-229E3CB8E367}"/>
              </a:ext>
            </a:extLst>
          </p:cNvPr>
          <p:cNvSpPr txBox="1"/>
          <p:nvPr/>
        </p:nvSpPr>
        <p:spPr>
          <a:xfrm>
            <a:off x="121386" y="4027510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光明镇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457C0-F000-8CB4-B78A-AE697C3D6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2534C29F-6645-D8B8-366C-6140A42A4776}"/>
              </a:ext>
            </a:extLst>
          </p:cNvPr>
          <p:cNvSpPr/>
          <p:nvPr/>
        </p:nvSpPr>
        <p:spPr>
          <a:xfrm>
            <a:off x="1104899" y="3852863"/>
            <a:ext cx="5401779" cy="388142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0" name="TextBox 4">
            <a:extLst>
              <a:ext uri="{FF2B5EF4-FFF2-40B4-BE49-F238E27FC236}">
                <a16:creationId xmlns:a16="http://schemas.microsoft.com/office/drawing/2014/main" id="{1255326F-5639-66FF-EFC6-0B93D15D5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641" y="1160305"/>
            <a:ext cx="10485487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乐乐一家去古城旅游，从光明镇出发需要先乘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小时的汽车，在新城换车，再乘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小时的火车。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BA4B21-DC8E-D645-258E-114198EAA8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4E5CF81-E585-9504-73C6-EDF9CA74201D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4812364F-5C68-9F8B-205E-C4C830D96988}"/>
                </a:ext>
              </a:extLst>
            </p:cNvPr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238A313-1547-9AE2-8449-2083474C7D6E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75B5B09A-9784-CE49-FCD3-C66833ED0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  <p:sp>
        <p:nvSpPr>
          <p:cNvPr id="14338" name="TextBox 4">
            <a:extLst>
              <a:ext uri="{FF2B5EF4-FFF2-40B4-BE49-F238E27FC236}">
                <a16:creationId xmlns:a16="http://schemas.microsoft.com/office/drawing/2014/main" id="{B370252C-8EDD-2880-2428-AD4B7E20E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0309" y="2794759"/>
            <a:ext cx="513289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）从光明镇到古城一共有多少千米？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817BC932-F3AB-423E-82E2-1C7C5A72E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7581" y="4102568"/>
            <a:ext cx="38131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120×5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0E1BCD32-7A7B-475F-BD38-8F397DEF9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7580" y="4915368"/>
            <a:ext cx="44585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165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600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765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17" name="左中括号 16">
            <a:extLst>
              <a:ext uri="{FF2B5EF4-FFF2-40B4-BE49-F238E27FC236}">
                <a16:creationId xmlns:a16="http://schemas.microsoft.com/office/drawing/2014/main" id="{ED2520C5-0BF2-D8F9-D2F6-26F84910168E}"/>
              </a:ext>
            </a:extLst>
          </p:cNvPr>
          <p:cNvSpPr/>
          <p:nvPr/>
        </p:nvSpPr>
        <p:spPr>
          <a:xfrm rot="16200000">
            <a:off x="1641392" y="3529753"/>
            <a:ext cx="180000" cy="126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中括号 18">
            <a:extLst>
              <a:ext uri="{FF2B5EF4-FFF2-40B4-BE49-F238E27FC236}">
                <a16:creationId xmlns:a16="http://schemas.microsoft.com/office/drawing/2014/main" id="{81564A71-6B38-3F0F-5ED0-79AD175D0D94}"/>
              </a:ext>
            </a:extLst>
          </p:cNvPr>
          <p:cNvSpPr/>
          <p:nvPr/>
        </p:nvSpPr>
        <p:spPr>
          <a:xfrm rot="16200000">
            <a:off x="4338692" y="2089753"/>
            <a:ext cx="180000" cy="414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135FF1D-1296-B33B-C096-7F350F8C47FF}"/>
              </a:ext>
            </a:extLst>
          </p:cNvPr>
          <p:cNvSpPr/>
          <p:nvPr/>
        </p:nvSpPr>
        <p:spPr>
          <a:xfrm>
            <a:off x="12170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71DBC46-9A0A-2FB1-9DDB-67610C754923}"/>
              </a:ext>
            </a:extLst>
          </p:cNvPr>
          <p:cNvSpPr/>
          <p:nvPr/>
        </p:nvSpPr>
        <p:spPr>
          <a:xfrm>
            <a:off x="41339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5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307BF09-D161-6B8A-E19F-A7441205B2FC}"/>
              </a:ext>
            </a:extLst>
          </p:cNvPr>
          <p:cNvSpPr/>
          <p:nvPr/>
        </p:nvSpPr>
        <p:spPr>
          <a:xfrm>
            <a:off x="12170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汽车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83085C8-D9C6-2E83-ADB9-D7B8CC45A3CC}"/>
              </a:ext>
            </a:extLst>
          </p:cNvPr>
          <p:cNvSpPr/>
          <p:nvPr/>
        </p:nvSpPr>
        <p:spPr>
          <a:xfrm>
            <a:off x="41339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2AA7AF8-A381-9D35-BF2C-34A647C99B93}"/>
              </a:ext>
            </a:extLst>
          </p:cNvPr>
          <p:cNvSpPr/>
          <p:nvPr/>
        </p:nvSpPr>
        <p:spPr>
          <a:xfrm>
            <a:off x="970286" y="4817445"/>
            <a:ext cx="1522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55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782EEAF-9212-94FD-5C32-5873D34F95B8}"/>
              </a:ext>
            </a:extLst>
          </p:cNvPr>
          <p:cNvSpPr/>
          <p:nvPr/>
        </p:nvSpPr>
        <p:spPr>
          <a:xfrm>
            <a:off x="2809157" y="5002111"/>
            <a:ext cx="3678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120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053917A-08BA-BE0D-CB0C-EBCFA558A707}"/>
              </a:ext>
            </a:extLst>
          </p:cNvPr>
          <p:cNvSpPr txBox="1"/>
          <p:nvPr/>
        </p:nvSpPr>
        <p:spPr>
          <a:xfrm>
            <a:off x="1998312" y="3709877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新城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C6F1AF5-DFEC-3234-6331-A6E9F0AFCB8F}"/>
              </a:ext>
            </a:extLst>
          </p:cNvPr>
          <p:cNvSpPr txBox="1"/>
          <p:nvPr/>
        </p:nvSpPr>
        <p:spPr>
          <a:xfrm>
            <a:off x="6010040" y="4268144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古城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BB5098B-5DC6-2D37-044B-932897A72ACB}"/>
              </a:ext>
            </a:extLst>
          </p:cNvPr>
          <p:cNvSpPr txBox="1"/>
          <p:nvPr/>
        </p:nvSpPr>
        <p:spPr>
          <a:xfrm>
            <a:off x="121386" y="4027510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光明镇</a:t>
            </a:r>
          </a:p>
        </p:txBody>
      </p:sp>
    </p:spTree>
    <p:extLst>
      <p:ext uri="{BB962C8B-B14F-4D97-AF65-F5344CB8AC3E}">
        <p14:creationId xmlns:p14="http://schemas.microsoft.com/office/powerpoint/2010/main" val="194565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3434</TotalTime>
  <Words>785</Words>
  <Application>Microsoft Office PowerPoint</Application>
  <PresentationFormat>宽屏</PresentationFormat>
  <Paragraphs>165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FZYBKSJW--GB1-0</vt:lpstr>
      <vt:lpstr>NEU-BZ-Regular</vt:lpstr>
      <vt:lpstr>等线</vt:lpstr>
      <vt:lpstr>等线 Light</vt:lpstr>
      <vt:lpstr>黑体</vt:lpstr>
      <vt:lpstr>华文细黑</vt:lpstr>
      <vt:lpstr>楷体</vt:lpstr>
      <vt:lpstr>宋体</vt:lpstr>
      <vt:lpstr>Arial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542</cp:revision>
  <dcterms:created xsi:type="dcterms:W3CDTF">2015-08-27T07:30:00Z</dcterms:created>
  <dcterms:modified xsi:type="dcterms:W3CDTF">2025-11-20T01:03:14Z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